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94" r:id="rId8"/>
    <p:sldId id="258" r:id="rId9"/>
    <p:sldId id="262" r:id="rId10"/>
    <p:sldId id="263" r:id="rId11"/>
    <p:sldId id="264" r:id="rId12"/>
    <p:sldId id="265" r:id="rId13"/>
    <p:sldId id="266" r:id="rId14"/>
    <p:sldId id="278" r:id="rId15"/>
    <p:sldId id="259" r:id="rId16"/>
    <p:sldId id="267" r:id="rId17"/>
    <p:sldId id="271" r:id="rId18"/>
    <p:sldId id="277" r:id="rId19"/>
    <p:sldId id="269" r:id="rId20"/>
    <p:sldId id="279" r:id="rId21"/>
    <p:sldId id="298" r:id="rId22"/>
    <p:sldId id="280" r:id="rId23"/>
    <p:sldId id="281" r:id="rId24"/>
    <p:sldId id="282" r:id="rId25"/>
    <p:sldId id="284" r:id="rId26"/>
    <p:sldId id="285" r:id="rId27"/>
    <p:sldId id="288" r:id="rId28"/>
    <p:sldId id="289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8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EBCF-C367-487A-BD0D-F9255A6BBFD2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1D98-2BD8-4190-8018-F7F664145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64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A6DA-1E41-4377-B838-60818402ED66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4B1D-F88E-40EA-BF33-4CBB97F5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62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6D86-4794-4940-BC0F-EDA633998189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B7CD-42EB-4905-9DFD-8A35ECCC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9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2CE3-4C21-47B2-B36D-96FE596E0029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4B21-DFA0-4958-AD2A-F95C7D41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43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079D-DAD1-4193-874B-8E91E731BD8B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34E3-B7E4-4799-942D-D25EDB37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86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5245-42A6-4E53-AA91-A9F7EF70C612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F975-20B5-4267-93CA-2EE89BEF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79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1370-7001-4C42-A1D0-56EDB077A431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4EC8-9856-40B7-AEC8-D8A94D7E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28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30E0A3-B205-4963-99B1-0CBD5F1E769F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0DC2EF-A974-42ED-AD72-93C7AD5E8D93}" type="slidenum">
              <a:rPr lang="ru-RU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F0C1-2DD9-4888-A3E3-FE243670DF23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F478-9F23-457E-B6D1-0B2A3AB6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66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3DAF-6A67-4ACA-8FA1-AF245D9BD3BE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0438-5BCA-465D-A5C5-71C6EC08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98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3FBF-22DE-4B23-BD3A-576F1289ACEF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BB1F-C429-4F89-9CF3-D9C1FF41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85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EBCF-C367-487A-BD0D-F9255A6BBFD2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1D98-2BD8-4190-8018-F7F664145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91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A6DA-1E41-4377-B838-60818402ED66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4B1D-F88E-40EA-BF33-4CBB97F5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26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6D86-4794-4940-BC0F-EDA633998189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B7CD-42EB-4905-9DFD-8A35ECCC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98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2CE3-4C21-47B2-B36D-96FE596E0029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4B21-DFA0-4958-AD2A-F95C7D41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38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079D-DAD1-4193-874B-8E91E731BD8B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34E3-B7E4-4799-942D-D25EDB37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52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5245-42A6-4E53-AA91-A9F7EF70C612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F975-20B5-4267-93CA-2EE89BEF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31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1370-7001-4C42-A1D0-56EDB077A431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4EC8-9856-40B7-AEC8-D8A94D7E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6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30E0A3-B205-4963-99B1-0CBD5F1E769F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0DC2EF-A974-42ED-AD72-93C7AD5E8D93}" type="slidenum">
              <a:rPr lang="ru-RU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74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F0C1-2DD9-4888-A3E3-FE243670DF23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F478-9F23-457E-B6D1-0B2A3AB6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600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3DAF-6A67-4ACA-8FA1-AF245D9BD3BE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0438-5BCA-465D-A5C5-71C6EC08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62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3FBF-22DE-4B23-BD3A-576F1289ACEF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BB1F-C429-4F89-9CF3-D9C1FF41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46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EBCF-C367-487A-BD0D-F9255A6BBFD2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1D98-2BD8-4190-8018-F7F664145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01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A6DA-1E41-4377-B838-60818402ED66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4B1D-F88E-40EA-BF33-4CBB97F5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27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6D86-4794-4940-BC0F-EDA633998189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B7CD-42EB-4905-9DFD-8A35ECCC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30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2CE3-4C21-47B2-B36D-96FE596E0029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4B21-DFA0-4958-AD2A-F95C7D41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2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079D-DAD1-4193-874B-8E91E731BD8B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34E3-B7E4-4799-942D-D25EDB37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25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5245-42A6-4E53-AA91-A9F7EF70C612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F975-20B5-4267-93CA-2EE89BEF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6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1370-7001-4C42-A1D0-56EDB077A431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4EC8-9856-40B7-AEC8-D8A94D7E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80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30E0A3-B205-4963-99B1-0CBD5F1E769F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0DC2EF-A974-42ED-AD72-93C7AD5E8D93}" type="slidenum">
              <a:rPr lang="ru-RU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09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F0C1-2DD9-4888-A3E3-FE243670DF23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F478-9F23-457E-B6D1-0B2A3AB6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61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3DAF-6A67-4ACA-8FA1-AF245D9BD3BE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0438-5BCA-465D-A5C5-71C6EC08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3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3FBF-22DE-4B23-BD3A-576F1289ACEF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BB1F-C429-4F89-9CF3-D9C1FF41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23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EBCF-C367-487A-BD0D-F9255A6BBFD2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1D98-2BD8-4190-8018-F7F664145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91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A6DA-1E41-4377-B838-60818402ED66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4B1D-F88E-40EA-BF33-4CBB97F5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51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6D86-4794-4940-BC0F-EDA633998189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B7CD-42EB-4905-9DFD-8A35ECCC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5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2CE3-4C21-47B2-B36D-96FE596E0029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4B21-DFA0-4958-AD2A-F95C7D41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10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079D-DAD1-4193-874B-8E91E731BD8B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34E3-B7E4-4799-942D-D25EDB37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9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5245-42A6-4E53-AA91-A9F7EF70C612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F975-20B5-4267-93CA-2EE89BEF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64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1370-7001-4C42-A1D0-56EDB077A431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4EC8-9856-40B7-AEC8-D8A94D7E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55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30E0A3-B205-4963-99B1-0CBD5F1E769F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0DC2EF-A974-42ED-AD72-93C7AD5E8D93}" type="slidenum">
              <a:rPr lang="ru-RU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55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F0C1-2DD9-4888-A3E3-FE243670DF23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F478-9F23-457E-B6D1-0B2A3AB6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41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3DAF-6A67-4ACA-8FA1-AF245D9BD3BE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0438-5BCA-465D-A5C5-71C6EC08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519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3FBF-22DE-4B23-BD3A-576F1289ACEF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BB1F-C429-4F89-9CF3-D9C1FF41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914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EBCF-C367-487A-BD0D-F9255A6BBFD2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1D98-2BD8-4190-8018-F7F664145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880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7A6DA-1E41-4377-B838-60818402ED66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4B1D-F88E-40EA-BF33-4CBB97F5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896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6D86-4794-4940-BC0F-EDA633998189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B7CD-42EB-4905-9DFD-8A35ECCC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08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32CE3-4C21-47B2-B36D-96FE596E0029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34B21-DFA0-4958-AD2A-F95C7D41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5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0079D-DAD1-4193-874B-8E91E731BD8B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34E3-B7E4-4799-942D-D25EDB37B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531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5245-42A6-4E53-AA91-A9F7EF70C612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F975-20B5-4267-93CA-2EE89BEF5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39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1370-7001-4C42-A1D0-56EDB077A431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4EC8-9856-40B7-AEC8-D8A94D7EA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628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30E0A3-B205-4963-99B1-0CBD5F1E769F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637052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0DC2EF-A974-42ED-AD72-93C7AD5E8D93}" type="slidenum">
              <a:rPr lang="ru-RU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830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F0C1-2DD9-4888-A3E3-FE243670DF23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F478-9F23-457E-B6D1-0B2A3AB6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502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3DAF-6A67-4ACA-8FA1-AF245D9BD3BE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0438-5BCA-465D-A5C5-71C6EC08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839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3FBF-22DE-4B23-BD3A-576F1289ACEF}" type="datetimeFigureOut">
              <a:rPr lang="ru-RU"/>
              <a:pPr>
                <a:defRPr/>
              </a:pPr>
              <a:t>10.04.2025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BB1F-C429-4F89-9CF3-D9C1FF41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2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4FA030-676A-4F05-AB71-522B1221B2B0}" type="datetimeFigureOut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10.04.2025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8910C-6A8E-4EA7-A1E5-9DD941705EB9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1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4FA030-676A-4F05-AB71-522B1221B2B0}" type="datetimeFigureOut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10.04.2025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8910C-6A8E-4EA7-A1E5-9DD941705EB9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4FA030-676A-4F05-AB71-522B1221B2B0}" type="datetimeFigureOut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10.04.2025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8910C-6A8E-4EA7-A1E5-9DD941705EB9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01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4FA030-676A-4F05-AB71-522B1221B2B0}" type="datetimeFigureOut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10.04.2025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8910C-6A8E-4EA7-A1E5-9DD941705EB9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72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D4FA030-676A-4F05-AB71-522B1221B2B0}" type="datetimeFigureOut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10.04.2025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8910C-6A8E-4EA7-A1E5-9DD941705EB9}" type="slidenum"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2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796236" y="1844824"/>
            <a:ext cx="7467154" cy="2520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КОМПЛЕКТОВАНИЕ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муниципальных дошкольных образовательных учреждений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муниципального образования "город Екатеринбург"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91264" cy="4781128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Информацию об очередности ребенка,  предоставленном дошкольном учреждении Вы можете отслеживать: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портал Государственных услуг по идентификационному номеру ребенка;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управление образования Верх-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 (ул. Хомякова, 5а, кабинет                  № 27, время приема: вторник, четверг с 9.00-13.00, среда с 14.00-18.00, телефон 304-12-63);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уведомление дошкольного учреждения (формы информирования в соответствии с Правилами приема детей, утвержденными локальным актов дошкольного учреждения).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 После получения информации о предоставленном дошкольном учреждении родителям (законным представителям) необходимо обратиться  к руководителю детского сада. При себе необходимо иметь: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паспорт родителя (законного представителя);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свидетельство о рождении.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09936" y="332656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 Если не устраивает место в предложенном детском саду,  необходимо обратиться в управление образования Верх-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    с заявлением «на смену» дошкольного учреждения.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Если не удалось зачислить ребенка в дошкольное учреждение в установленные сроки и  предоставленное место автоматически аннулировалось, необходимо обратиться в управление образования Верх-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  с заявлением «на восстановление».  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Для обеспечения детей дошкольного возраста, проживающих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Верх-Исетском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районе, гарантированным законом Российской Федерации  бесплатным  дошкольным образованием в районе функционируют группы кратковременного пребывания. По данному вопросу необходимо обратиться с заявлением в управление образования Верх-Исетского района.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9572" y="908720"/>
            <a:ext cx="7920880" cy="5616624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 (зарегистрирован в Минюсте РФ 02.02.2016 № 40944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указанному выше порядку, родители (законные представители) обучающегося обращаются к руководителю выбранной принимающей организации с запросом о наличии свободных мест соответствующей возрастной категории.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отсутствии свободных мест в выбранной организации родителям (законным представителям) необходимо обратиться 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Департамент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 Администрации города Екатеринбурга для определения принимающей организации из числа муниципальных образовательных организаций.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619672" y="260648"/>
            <a:ext cx="612068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Перевод обучающегося из одной организации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 другую   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512676"/>
            <a:ext cx="784887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45443" y="4725144"/>
            <a:ext cx="8352928" cy="1728192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altLang="ru-RU" sz="2000" dirty="0" smtClean="0"/>
              <a:t>	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Формирование открытой, саморазвивающейся, информационно-технологической образовательной системы, способной в полной мере удовлетворять образовательные запросы личности и социума, обеспечивать доступность качественного образования.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2410"/>
          <a:stretch/>
        </p:blipFill>
        <p:spPr>
          <a:xfrm>
            <a:off x="4561656" y="1427163"/>
            <a:ext cx="3970784" cy="3009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27164"/>
            <a:ext cx="3724275" cy="3019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087438" y="412750"/>
            <a:ext cx="6868938" cy="784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Основная цель работы  ДОУ в условиях ФГОС ДО  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991" y="620688"/>
            <a:ext cx="3703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Обзорная справка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3601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МБДОУ – детский сад комбинированного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 вида № </a:t>
            </a:r>
            <a:r>
              <a:rPr lang="ru-R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27  </a:t>
            </a:r>
            <a:r>
              <a:rPr lang="ru-RU" sz="2000" b="1" dirty="0" smtClean="0">
                <a:cs typeface="Times New Roman" panose="02020603050405020304" pitchFamily="18" charset="0"/>
              </a:rPr>
              <a:t> функционирует с  апреля 1986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891559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Структура МБДОУ: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2</a:t>
            </a:r>
            <a:r>
              <a:rPr lang="ru-RU" b="1" dirty="0" smtClean="0"/>
              <a:t> </a:t>
            </a:r>
            <a:r>
              <a:rPr lang="ru-RU" b="1" dirty="0" smtClean="0"/>
              <a:t>группы </a:t>
            </a:r>
            <a:r>
              <a:rPr lang="ru-RU" b="1" dirty="0"/>
              <a:t>для детей раннего </a:t>
            </a:r>
            <a:r>
              <a:rPr lang="ru-RU" b="1" dirty="0" smtClean="0"/>
              <a:t>возраста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                           8 групп для детей с тяжелым нарушением речи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                            </a:t>
            </a:r>
            <a:r>
              <a:rPr lang="ru-RU" b="1" dirty="0">
                <a:solidFill>
                  <a:prstClr val="black"/>
                </a:solidFill>
              </a:rPr>
              <a:t>3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групп общеобразовательной направленности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prstClr val="black"/>
                </a:solidFill>
              </a:rPr>
              <a:t>                            Оборудованный музыкальный и спортивный зал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226088"/>
            <a:ext cx="6963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Режим жизнедеятельности МБДОУ:</a:t>
            </a:r>
            <a:endParaRPr lang="ru-RU" dirty="0"/>
          </a:p>
          <a:p>
            <a:r>
              <a:rPr lang="ru-RU" b="1" dirty="0"/>
              <a:t>                      *  пятидневная рабочая неделя</a:t>
            </a:r>
            <a:endParaRPr lang="ru-RU" dirty="0"/>
          </a:p>
          <a:p>
            <a:r>
              <a:rPr lang="ru-RU" b="1" dirty="0"/>
              <a:t>                      *  продолжительность пребывания </a:t>
            </a:r>
            <a:endParaRPr lang="ru-RU" dirty="0"/>
          </a:p>
          <a:p>
            <a:r>
              <a:rPr lang="ru-RU" b="1" dirty="0"/>
              <a:t>                        </a:t>
            </a:r>
            <a:r>
              <a:rPr lang="ru-RU" b="1" dirty="0" smtClean="0"/>
              <a:t>  ребенка </a:t>
            </a:r>
            <a:r>
              <a:rPr lang="ru-RU" b="1" dirty="0"/>
              <a:t>в детском саду с 7.30 до </a:t>
            </a:r>
            <a:r>
              <a:rPr lang="ru-RU" b="1" dirty="0" smtClean="0"/>
              <a:t>18.00</a:t>
            </a:r>
            <a:endParaRPr lang="ru-RU" dirty="0"/>
          </a:p>
          <a:p>
            <a:r>
              <a:rPr lang="ru-RU" b="1" dirty="0"/>
              <a:t>                      * </a:t>
            </a:r>
            <a:r>
              <a:rPr lang="ru-RU" b="1" dirty="0" smtClean="0"/>
              <a:t> четырёхразовое питание</a:t>
            </a:r>
            <a:r>
              <a:rPr lang="ru-RU" b="1" dirty="0"/>
              <a:t>                 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1611" y="5733256"/>
            <a:ext cx="3049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МБДОУ посещают </a:t>
            </a:r>
            <a:r>
              <a:rPr lang="ru-RU" b="1" dirty="0" smtClean="0"/>
              <a:t>255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0939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5003" y="620688"/>
            <a:ext cx="5323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План комплектования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на </a:t>
            </a: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2025-2026 </a:t>
            </a:r>
            <a:r>
              <a:rPr kumimoji="0" lang="ru-RU" sz="36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учебный год</a:t>
            </a:r>
            <a:endParaRPr kumimoji="0" lang="ru-RU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226088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2025-2026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учебном году планируется к набору: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одна группа раннего возраста от 1,5 до 2 лет;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solidFill>
                  <a:prstClr val="black"/>
                </a:solidFill>
                <a:latin typeface="Calibri"/>
              </a:rPr>
              <a:t>	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lang="ru-RU" b="1" i="1" dirty="0" smtClean="0">
                <a:solidFill>
                  <a:prstClr val="black"/>
                </a:solidFill>
                <a:latin typeface="Calibri"/>
              </a:rPr>
              <a:t>одна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группа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детей с ТНР от 3 до 4 лет;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одна группы для детей с ТНР от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лет. 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         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8190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70901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Педагогический состав МБДОУ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9639" y="1988840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Участниками образовательного процесса в МБДОУ являются:       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b="1" dirty="0"/>
              <a:t>Педагоги – </a:t>
            </a:r>
            <a:r>
              <a:rPr lang="ru-RU" sz="2000" b="1" dirty="0" smtClean="0"/>
              <a:t>31 человек</a:t>
            </a:r>
            <a:endParaRPr lang="ru-RU" sz="2000" b="1" dirty="0" smtClean="0"/>
          </a:p>
          <a:p>
            <a:endParaRPr lang="ru-RU" sz="1000" dirty="0"/>
          </a:p>
          <a:p>
            <a:r>
              <a:rPr lang="ru-RU" sz="2000" b="1" dirty="0"/>
              <a:t>      </a:t>
            </a:r>
            <a:r>
              <a:rPr lang="ru-RU" sz="2000" b="1" dirty="0" smtClean="0"/>
              <a:t>          Из </a:t>
            </a:r>
            <a:r>
              <a:rPr lang="ru-RU" sz="2000" b="1" dirty="0"/>
              <a:t>них специалисты</a:t>
            </a:r>
            <a:r>
              <a:rPr lang="ru-RU" sz="2000" b="1" dirty="0" smtClean="0"/>
              <a:t>:</a:t>
            </a:r>
          </a:p>
          <a:p>
            <a:endParaRPr lang="ru-RU" sz="1000" dirty="0"/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 smtClean="0"/>
              <a:t>музыкальные руководители</a:t>
            </a:r>
            <a:endParaRPr lang="ru-RU" sz="2000" dirty="0"/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/>
              <a:t>инструктор по </a:t>
            </a:r>
            <a:r>
              <a:rPr lang="ru-RU" sz="2000" b="1" dirty="0" smtClean="0"/>
              <a:t>физической культуре</a:t>
            </a:r>
            <a:endParaRPr lang="ru-RU" sz="2000" dirty="0"/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 smtClean="0"/>
              <a:t>учителя – логопеды</a:t>
            </a:r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 smtClean="0"/>
              <a:t>педагоги-психологи</a:t>
            </a:r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 smtClean="0"/>
              <a:t>учителя-дефектологи</a:t>
            </a:r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тьюторы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95130" y="5562367"/>
            <a:ext cx="8044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Все педагоги имеют первую и высшую квалификационную категорию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325954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2612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Образовательная программа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631" y="4725144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 учебно-методический комплект по </a:t>
            </a:r>
            <a:r>
              <a:rPr lang="ru-RU" sz="2000" b="1" dirty="0" err="1" smtClean="0"/>
              <a:t>иновационной</a:t>
            </a:r>
            <a:r>
              <a:rPr lang="ru-RU" sz="2000" b="1" dirty="0" smtClean="0"/>
              <a:t> программе дошкольного образования «От </a:t>
            </a:r>
            <a:r>
              <a:rPr lang="ru-RU" sz="2000" b="1" dirty="0"/>
              <a:t>рождения до школы». </a:t>
            </a:r>
            <a:r>
              <a:rPr lang="ru-RU" sz="2000" b="1" dirty="0" smtClean="0"/>
              <a:t>под </a:t>
            </a:r>
            <a:r>
              <a:rPr lang="ru-RU" sz="2000" b="1" dirty="0"/>
              <a:t>редакцией </a:t>
            </a:r>
            <a:r>
              <a:rPr lang="ru-RU" sz="2000" b="1" dirty="0" err="1" smtClean="0"/>
              <a:t>Н.Е.Вераксы</a:t>
            </a:r>
            <a:r>
              <a:rPr lang="ru-RU" sz="2000" b="1" dirty="0"/>
              <a:t>.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78113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Образовательная деятельность в МБДОУ осуществляется по основной </a:t>
            </a:r>
            <a:r>
              <a:rPr lang="ru-RU" sz="2000" b="1" dirty="0" smtClean="0">
                <a:solidFill>
                  <a:prstClr val="black"/>
                </a:solidFill>
              </a:rPr>
              <a:t>образовательной </a:t>
            </a:r>
            <a:r>
              <a:rPr lang="ru-RU" sz="2000" b="1" dirty="0">
                <a:solidFill>
                  <a:prstClr val="black"/>
                </a:solidFill>
              </a:rPr>
              <a:t>программе дошкольного </a:t>
            </a:r>
            <a:r>
              <a:rPr lang="ru-RU" sz="2000" b="1" dirty="0" smtClean="0">
                <a:solidFill>
                  <a:prstClr val="black"/>
                </a:solidFill>
              </a:rPr>
              <a:t>образования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</a:rPr>
              <a:t>разработанная на основе примерной основной образовательной программе дошкольного образования, одобренная решением федерального учебно-методического объединения по общему образованию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7824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static-eu.insales.ru/images/products/1/6141/246601725/%D0%96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71" y="3145465"/>
            <a:ext cx="2304169" cy="32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905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54868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Адаптированная программа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11035"/>
            <a:ext cx="79208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Адаптированная основная образовательная программа дошкольного образования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(для дошкольников с тяжелыми нарушениями речи)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or-kidsandmum.ru/images/1013748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2708294" cy="391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647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269875" algn="just">
              <a:lnSpc>
                <a:spcPct val="120000"/>
              </a:lnSpc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Федеральный закон РФ «Об образовании в Российской Федерации» от 29.12.2012г. № 273-ФЗ;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Федеральный закон РФ «Об основных принципах организации местного самоуправления в Российской Федерации» от 06.10.2003 № 131-ФЗ;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 обучение по образовательным программам дошкольного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(утвержден приказом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мая 2020 г. N 236); </a:t>
            </a:r>
            <a:endParaRPr lang="ru-RU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9875" algn="just">
              <a:lnSpc>
                <a:spcPct val="120000"/>
              </a:lnSpc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направленности» от 28.12.2015 №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1527;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предоставления муниципальной услуги «Прием заявлений, постановка на учет и зачисление детей в образовательные учреждения, реализующие основную общеобразовательную программу дошкольного образования (детские сады)», 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Постановлением </a:t>
            </a:r>
            <a:r>
              <a:rPr lang="ru-RU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Главы Екатеринбурга № 2365 от 29.10.2021;</a:t>
            </a:r>
            <a:endParaRPr lang="ru-RU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69875" algn="just">
              <a:lnSpc>
                <a:spcPct val="120000"/>
              </a:lnSpc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порядке учета детей, подлежащих обучению по образовательным программам дошкольного образования в муниципальном образовании «город Екатеринбург» от 02.11.2021г. № 2121/46/36 (с изменениями и дополнениями).;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Екатеринбург «Перечень территорий муниципального образования «город Екатеринбург», закрепляемых за муниципальными дошкольными образовательными организациями» от 18.03.2015 № 686 (с изменениями и дополнениями);</a:t>
            </a:r>
          </a:p>
          <a:p>
            <a:pPr marL="0" indent="269875" algn="just">
              <a:lnSpc>
                <a:spcPct val="120000"/>
              </a:lnSpc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учета детей, подлежащих обучению по образовательным программам дошкольного образования на территории муниципального образования «город Екатеринбург» и зачислению в муниципальные дошкольные образовательные учреждения от 27.02.2017г. № 956/46/36.</a:t>
            </a:r>
          </a:p>
          <a:p>
            <a:pPr algn="just"/>
            <a:endParaRPr lang="ru-RU" dirty="0"/>
          </a:p>
        </p:txBody>
      </p:sp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971600" y="412750"/>
            <a:ext cx="7128792" cy="856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Нормативно-правовое основание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261293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024336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2847190" cy="1898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5" y="3212976"/>
            <a:ext cx="2141984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13" y="2564904"/>
            <a:ext cx="3091272" cy="2060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7398"/>
            <a:ext cx="2382011" cy="3573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32955"/>
            <a:ext cx="2382011" cy="35730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16" y="1412776"/>
            <a:ext cx="6084168" cy="4056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82" y="1442331"/>
            <a:ext cx="5854436" cy="39029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28" y="1052736"/>
            <a:ext cx="7297369" cy="486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289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2382444" cy="3573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50" y="332656"/>
            <a:ext cx="3513140" cy="2343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04" y="325524"/>
            <a:ext cx="3923293" cy="2612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50" y="1442845"/>
            <a:ext cx="3165816" cy="4221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8" y="3905672"/>
            <a:ext cx="3660202" cy="243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75" y="2153326"/>
            <a:ext cx="2459765" cy="1844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52936"/>
            <a:ext cx="2478021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37" y="2930367"/>
            <a:ext cx="2426401" cy="363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5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" descr="F:\для презентации_Анна фото\FullSizeRender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8305"/>
            <a:ext cx="3181662" cy="4241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755650" y="1252538"/>
            <a:ext cx="5689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ОО «ФИЗИЧЕСКОЕ РАЗВИТИЕ»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3624263" y="1938338"/>
            <a:ext cx="5183187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Здоровьесберегающие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технологии;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Центр физического развития;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Нестандартное физкультурное оборудование;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Система </a:t>
            </a:r>
            <a:r>
              <a:rPr lang="ru-RU" sz="2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здоровьесбережение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детей;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Проект «Маленькие чистюли»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23850" y="1255713"/>
            <a:ext cx="5903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ОО «ПОЗНАВАТЕЛЬНОЕ РАЗВИТИЕ»</a:t>
            </a:r>
          </a:p>
        </p:txBody>
      </p:sp>
      <p:pic>
        <p:nvPicPr>
          <p:cNvPr id="15364" name="Picture 1" descr="F:\для презентации_Анна фото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39567"/>
            <a:ext cx="3227477" cy="43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539750" y="2133600"/>
            <a:ext cx="489585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smtClean="0">
                <a:solidFill>
                  <a:srgbClr val="000000"/>
                </a:solidFill>
                <a:latin typeface="Calibri" panose="020F0502020204030204" pitchFamily="34" charset="0"/>
              </a:rPr>
              <a:t>Центры активности: центр игры, центр творчества, центр театра, центр строительно-конструктивных игр, центр моторики и сенсорного развития;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000" b="1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smtClean="0">
                <a:solidFill>
                  <a:srgbClr val="000000"/>
                </a:solidFill>
                <a:latin typeface="Calibri" panose="020F0502020204030204" pitchFamily="34" charset="0"/>
              </a:rPr>
              <a:t>Традиционные и нетрадиционные методы работы: артикуляционная гимнастика, пальчиковая гимнастика, элементы психогимнастики и дыхательной гимнастики.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555625" y="1341438"/>
            <a:ext cx="698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2060"/>
                </a:solidFill>
                <a:latin typeface="Calibri" panose="020F0502020204030204" pitchFamily="34" charset="0"/>
              </a:rPr>
              <a:t>ОО «ХУДОЖЕСТВЕННО -ЭСТЕТИЧЕСКОЕ РАЗВИТИЕ»</a:t>
            </a:r>
          </a:p>
        </p:txBody>
      </p:sp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4139952" y="1989138"/>
            <a:ext cx="439127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Акцент в выборе игр для детей раннего возраста на основе сенсорных и моторных игр;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Интеграции с образовательными областями</a:t>
            </a:r>
          </a:p>
        </p:txBody>
      </p:sp>
      <p:pic>
        <p:nvPicPr>
          <p:cNvPr id="5" name="Picture 2" descr="F:\для презентации_Анна фото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615881" cy="3487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66713" y="4986338"/>
            <a:ext cx="8305800" cy="1295400"/>
          </a:xfrm>
          <a:prstGeom prst="snip2DiagRect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468313" y="568325"/>
            <a:ext cx="8101012" cy="1295400"/>
          </a:xfrm>
          <a:prstGeom prst="snip2DiagRect">
            <a:avLst/>
          </a:prstGeom>
          <a:solidFill>
            <a:schemeClr val="accent1">
              <a:alpha val="33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825" y="182563"/>
            <a:ext cx="61198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alibri Light" panose="020F0302020204030204"/>
                <a:cs typeface="Arial" panose="020B0604020202020204" pitchFamily="34" charset="0"/>
              </a:rPr>
              <a:t>Развивающий альбом «Страна игр»</a:t>
            </a:r>
          </a:p>
        </p:txBody>
      </p:sp>
      <p:sp>
        <p:nvSpPr>
          <p:cNvPr id="35845" name="Прямоугольник 2"/>
          <p:cNvSpPr>
            <a:spLocks noChangeArrowheads="1"/>
          </p:cNvSpPr>
          <p:nvPr/>
        </p:nvSpPr>
        <p:spPr bwMode="auto">
          <a:xfrm>
            <a:off x="468313" y="5164138"/>
            <a:ext cx="8305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white"/>
                </a:solidFill>
                <a:latin typeface="14216"/>
                <a:cs typeface="Times New Roman" panose="02020603050405020304" pitchFamily="18" charset="0"/>
              </a:rPr>
              <a:t>В результате у воспитанников развита моторика, логика, мышление, активизировался словарный запас, расширился кругозор, пространственное мышление и цветовосприятие.</a:t>
            </a:r>
            <a:endParaRPr lang="ru-RU" sz="1400" b="1" smtClean="0">
              <a:solidFill>
                <a:prstClr val="white"/>
              </a:solidFill>
              <a:latin typeface="14216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6" name="Прямоугольник 3"/>
          <p:cNvSpPr>
            <a:spLocks noChangeArrowheads="1"/>
          </p:cNvSpPr>
          <p:nvPr/>
        </p:nvSpPr>
        <p:spPr bwMode="auto">
          <a:xfrm>
            <a:off x="468313" y="615950"/>
            <a:ext cx="8101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white"/>
                </a:solidFill>
                <a:latin typeface="14216"/>
              </a:rPr>
              <a:t>Дети должны изучать мир посредством естественности и гуманного воспитания и обучения, а именно изучать тогда и то, к чему готова уже психика и мозг. Именно на этой системе и построено создание игр на липучках для детей «Страна игр»</a:t>
            </a:r>
            <a:endParaRPr lang="ru-RU" b="1" smtClean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60" y="1868204"/>
            <a:ext cx="2440935" cy="169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0" y="3469419"/>
            <a:ext cx="225760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8" y="2862363"/>
            <a:ext cx="1744191" cy="2325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119" y="1966451"/>
            <a:ext cx="1684474" cy="224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3285"/>
            <a:ext cx="1974046" cy="263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58" y="1827164"/>
            <a:ext cx="1825757" cy="2434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70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042988" y="476250"/>
            <a:ext cx="74898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C00000"/>
                </a:solidFill>
                <a:latin typeface="Calibri" panose="020F0502020204030204" pitchFamily="34" charset="0"/>
              </a:rPr>
              <a:t>«</a:t>
            </a:r>
            <a:r>
              <a:rPr lang="ru-RU" sz="3600" b="1" smtClean="0">
                <a:solidFill>
                  <a:srgbClr val="C00000"/>
                </a:solidFill>
                <a:latin typeface="Calibri" panose="020F0502020204030204" pitchFamily="34" charset="0"/>
              </a:rPr>
              <a:t>Маленькие чистюли</a:t>
            </a:r>
            <a:r>
              <a:rPr lang="ru-RU" sz="3600" smtClean="0">
                <a:solidFill>
                  <a:srgbClr val="C00000"/>
                </a:solidFill>
                <a:latin typeface="Calibri" panose="020F0502020204030204" pitchFamily="34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формированию у детей младшего дошкольного возраста культурно-гигиенических навыков</a:t>
            </a:r>
          </a:p>
        </p:txBody>
      </p:sp>
      <p:pic>
        <p:nvPicPr>
          <p:cNvPr id="12292" name="Picture 2" descr="F:\для презентации_Анна фото\IMG_5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3600450" cy="2700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850" y="1844675"/>
            <a:ext cx="2447925" cy="2862263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Одна из главных задач проекта - формирование у детей навыков здорового образа жизни, развитии культурно-гигиенических навыков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025" y="1844675"/>
            <a:ext cx="1871663" cy="255428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000" b="1" smtClean="0">
                <a:solidFill>
                  <a:srgbClr val="000000"/>
                </a:solidFill>
                <a:latin typeface="Calibri" panose="020F0502020204030204" pitchFamily="34" charset="0"/>
              </a:rPr>
              <a:t>Привлечение  педагогов МБДОУ и родителей  детей к проекту и выполнению задач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675" y="4868863"/>
            <a:ext cx="3744913" cy="70802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000" b="1" smtClean="0">
                <a:solidFill>
                  <a:srgbClr val="000000"/>
                </a:solidFill>
                <a:latin typeface="Calibri" panose="020F0502020204030204" pitchFamily="34" charset="0"/>
              </a:rPr>
              <a:t>Мониторинг через опросы, анкетирование и наблюдение</a:t>
            </a:r>
          </a:p>
        </p:txBody>
      </p:sp>
    </p:spTree>
    <p:extLst>
      <p:ext uri="{BB962C8B-B14F-4D97-AF65-F5344CB8AC3E}">
        <p14:creationId xmlns:p14="http://schemas.microsoft.com/office/powerpoint/2010/main" val="39246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763688" y="1916832"/>
            <a:ext cx="540060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ОСНОВНОГО КОМПЛЕКТОВАНИЯ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УЧРЕЖДЕНИЙ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(май-июль текущего года)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649348"/>
              </p:ext>
            </p:extLst>
          </p:nvPr>
        </p:nvGraphicFramePr>
        <p:xfrm>
          <a:off x="899592" y="3209512"/>
          <a:ext cx="7416824" cy="2523744"/>
        </p:xfrm>
        <a:graphic>
          <a:graphicData uri="http://schemas.openxmlformats.org/drawingml/2006/table">
            <a:tbl>
              <a:tblPr/>
              <a:tblGrid>
                <a:gridCol w="447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детей на заседании городской комиссии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15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25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 до 01 июля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481" name="WordArt 1"/>
          <p:cNvSpPr>
            <a:spLocks noChangeArrowheads="1" noChangeShapeType="1" noTextEdit="1"/>
          </p:cNvSpPr>
          <p:nvPr/>
        </p:nvSpPr>
        <p:spPr bwMode="auto">
          <a:xfrm>
            <a:off x="2267744" y="1988840"/>
            <a:ext cx="468052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ДОУКОМПЛЕКТОВАНИЯ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УЧРЕЖДЕНИЙ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(в течение учебного года)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950965"/>
              </p:ext>
            </p:extLst>
          </p:nvPr>
        </p:nvGraphicFramePr>
        <p:xfrm>
          <a:off x="971600" y="3284984"/>
          <a:ext cx="7344816" cy="2208276"/>
        </p:xfrm>
        <a:graphic>
          <a:graphicData uri="http://schemas.openxmlformats.org/drawingml/2006/table">
            <a:tbl>
              <a:tblPr/>
              <a:tblGrid>
                <a:gridCol w="443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детей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 заседании городской комиссии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 05  числа каждого месяца текущего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 учреждения  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10 числа каждого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месяца текущего года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учреждения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 течение 2-х месяцев с даты получения поименного списка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1992173"/>
            <a:ext cx="77758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Положением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порядке учета детей, подлежащих обучению по образовательным программам дошкольного образования в муниципальном образовании «город Екатеринбург» от 02.11.2021г. № 2121/46/36,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поимённый список детей в группы полного дня формируется с учётом даты постановки детей на учёт и направленности группы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наличия в учётных записях детей отметок о внеочередном и первоочередном праве на устройство в дошкольное учреждение.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2159715"/>
            <a:ext cx="799288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списка детей для зачисления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группы полного дня осуществляется отдельно по каждой возрастной группе в следующей последовательности: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имеющие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внеочередное право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устройство в дошкольное учреждение: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прокуроров, сотрудников Следственного комитета РФ, судей, граждан, подвергшихся воздействию радиации;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имеющие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первоочередное  право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устройство в дошкольное учреждение: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военнослужащих; сотрудников, имеющих специальные звания и проходящие службу в учреждениях и органах уголовно-исполнительной системы, федеральной противопожарной службе Государственной противопожарной службы, органах по контролю за оборотом наркотических средств;  сотрудников полиции;  дети из многодетных семей; дети-инвалиды, дети, один из родителей которых является инвалидом; 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90488" algn="l"/>
                <a:tab pos="180975" algn="l"/>
                <a:tab pos="269875" algn="l"/>
              </a:tabLs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преимущественное право имеют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проживающие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совместно с полнородным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неполнородным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братом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(или)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сестрой, посещающих детский сад, преимущественное право распространяется только на тот детский сад, в котором обучается полнородный (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неполнородный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брат и (или) сестра на момент </a:t>
            </a:r>
            <a:r>
              <a:rPr lang="ru-RU" sz="1400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формирования списков;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зачисляемые в дошкольное учреждение в соответствии с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очередностью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определенной по дате постановки на учет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99592" y="1660158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Комплектование осуществляется электронной системой «Электронная очередь» на основании персональных данных ребенка, внесенных в учетную карточку.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946574"/>
              </p:ext>
            </p:extLst>
          </p:nvPr>
        </p:nvGraphicFramePr>
        <p:xfrm>
          <a:off x="827584" y="4221088"/>
          <a:ext cx="7272808" cy="2208276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Персональные данные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Пояснение (примечание)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Возрастная группа ребенка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 заявлению родителей (законных представителей) в персональную карточку ребенка вносится отметка о переводе ребенка в возрастную группу на один год старше.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899592" y="3356992"/>
            <a:ext cx="748883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7704856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730617"/>
              </p:ext>
            </p:extLst>
          </p:nvPr>
        </p:nvGraphicFramePr>
        <p:xfrm>
          <a:off x="827584" y="908720"/>
          <a:ext cx="7632847" cy="5545832"/>
        </p:xfrm>
        <a:graphic>
          <a:graphicData uri="http://schemas.openxmlformats.org/drawingml/2006/table">
            <a:tbl>
              <a:tblPr/>
              <a:tblGrid>
                <a:gridCol w="1453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Адрес проживания ребенка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За адресом проживания ребенка автоматически закрепляется дошкольное учреждение в соответствии с Постановлением Администрации города Екатеринбург «Перечень территорий муниципального образования «город Екатеринбург», закрепляемых за муниципальными дошкольными образовательными организациями» от 18.03.2015 № 686.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По заявлению родителей (законных представителей) районными операторами вносятся изменения  в адрес проживания ребенка.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Желаемые дошкольные учреждения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Последовательность рассматриваемых вариантов дошкольных учреждений: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дошкольное учреждение, закрепленное за адресом проживания ребенка (при наличии мест);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желаемые дошкольные учреждения (варианты желаемых дошкольных учреждений вносятся в персональную карточку ребенка районными операторами) при наличии мест;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дошкольные учреждения, имеющие свободные места по требуемой возрастной группе.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При отсутствии мест в дошкольном учреждении по месту проживания ребенка в целях реализации права на дошкольное образование комиссией могут быть предложены места в других детских садах.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Адреса прикрепленные к </a:t>
            </a:r>
          </a:p>
          <a:p>
            <a:pPr lvl="0" algn="ctr"/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– детский сад комбинированного вида № 27</a:t>
            </a:r>
            <a:endParaRPr lang="ru-RU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264" y="236208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л. Бебеля (четная сторона) - № 130 – 134а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99619" y="3293391"/>
            <a:ext cx="5941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л. Опалихинская (четная сторона) № 40, 44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28599" y="4224697"/>
            <a:ext cx="6089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л. Черепанова (четная сторона) № 4, 4а, 6, 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02551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3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4_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1394</Words>
  <Application>Microsoft Office PowerPoint</Application>
  <PresentationFormat>Экран (4:3)</PresentationFormat>
  <Paragraphs>159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14216</vt:lpstr>
      <vt:lpstr>Arial</vt:lpstr>
      <vt:lpstr>Calibri</vt:lpstr>
      <vt:lpstr>Calibri Light</vt:lpstr>
      <vt:lpstr>Times New Roman</vt:lpstr>
      <vt:lpstr>Wingdings</vt:lpstr>
      <vt:lpstr>Тема Office</vt:lpstr>
      <vt:lpstr>Ретро</vt:lpstr>
      <vt:lpstr>1_Ретро</vt:lpstr>
      <vt:lpstr>2_Ретро</vt:lpstr>
      <vt:lpstr>3_Ретро</vt:lpstr>
      <vt:lpstr>4_Ретро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 (зарегистрирован в Минюсте РФ 02.02.2016 № 40944).  Согласно указанному выше порядку, родители (законные представители) обучающегося обращаются к руководителю выбранной принимающей организации с запросом о наличии свободных мест соответствующей возрастной категории.  При отсутствии свободных мест в выбранной организации родителям (законным представителям) необходимо обратиться в Департамент образования Администрации города Екатеринбурга для определения принимающей организации из числа муниципальных образовательных организаций.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Теремок-3</dc:creator>
  <cp:lastModifiedBy>27</cp:lastModifiedBy>
  <cp:revision>46</cp:revision>
  <dcterms:created xsi:type="dcterms:W3CDTF">2016-04-04T07:48:39Z</dcterms:created>
  <dcterms:modified xsi:type="dcterms:W3CDTF">2025-04-10T11:17:55Z</dcterms:modified>
</cp:coreProperties>
</file>