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0B6BC-58C4-4754-8233-C465FF7C3CDE}" type="datetimeFigureOut">
              <a:rPr lang="ru-RU" smtClean="0"/>
              <a:t>08.04.2026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6BADE-1DAB-4426-BDF7-69C1D40BBB7C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678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0B6BC-58C4-4754-8233-C465FF7C3CDE}" type="datetimeFigureOut">
              <a:rPr lang="ru-RU" smtClean="0"/>
              <a:t>08.04.2026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6BADE-1DAB-4426-BDF7-69C1D40BBB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0526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0B6BC-58C4-4754-8233-C465FF7C3CDE}" type="datetimeFigureOut">
              <a:rPr lang="ru-RU" smtClean="0"/>
              <a:t>08.04.2026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6BADE-1DAB-4426-BDF7-69C1D40BBB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5961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0B6BC-58C4-4754-8233-C465FF7C3CDE}" type="datetimeFigureOut">
              <a:rPr lang="ru-RU" smtClean="0"/>
              <a:t>08.04.2026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6BADE-1DAB-4426-BDF7-69C1D40BBB7C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38641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0B6BC-58C4-4754-8233-C465FF7C3CDE}" type="datetimeFigureOut">
              <a:rPr lang="ru-RU" smtClean="0"/>
              <a:t>08.04.2026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6BADE-1DAB-4426-BDF7-69C1D40BBB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7432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0B6BC-58C4-4754-8233-C465FF7C3CDE}" type="datetimeFigureOut">
              <a:rPr lang="ru-RU" smtClean="0"/>
              <a:t>08.04.2026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6BADE-1DAB-4426-BDF7-69C1D40BBB7C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978851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0B6BC-58C4-4754-8233-C465FF7C3CDE}" type="datetimeFigureOut">
              <a:rPr lang="ru-RU" smtClean="0"/>
              <a:t>08.04.2026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6BADE-1DAB-4426-BDF7-69C1D40BBB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68682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0B6BC-58C4-4754-8233-C465FF7C3CDE}" type="datetimeFigureOut">
              <a:rPr lang="ru-RU" smtClean="0"/>
              <a:t>08.04.2026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6BADE-1DAB-4426-BDF7-69C1D40BBB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9053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0B6BC-58C4-4754-8233-C465FF7C3CDE}" type="datetimeFigureOut">
              <a:rPr lang="ru-RU" smtClean="0"/>
              <a:t>08.04.2026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6BADE-1DAB-4426-BDF7-69C1D40BBB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729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0B6BC-58C4-4754-8233-C465FF7C3CDE}" type="datetimeFigureOut">
              <a:rPr lang="ru-RU" smtClean="0"/>
              <a:t>08.04.2026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6BADE-1DAB-4426-BDF7-69C1D40BBB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708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0B6BC-58C4-4754-8233-C465FF7C3CDE}" type="datetimeFigureOut">
              <a:rPr lang="ru-RU" smtClean="0"/>
              <a:t>08.04.2026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6BADE-1DAB-4426-BDF7-69C1D40BBB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777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0B6BC-58C4-4754-8233-C465FF7C3CDE}" type="datetimeFigureOut">
              <a:rPr lang="ru-RU" smtClean="0"/>
              <a:t>08.04.2026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6BADE-1DAB-4426-BDF7-69C1D40BBB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4735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0B6BC-58C4-4754-8233-C465FF7C3CDE}" type="datetimeFigureOut">
              <a:rPr lang="ru-RU" smtClean="0"/>
              <a:t>08.04.2026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6BADE-1DAB-4426-BDF7-69C1D40BBB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2916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0B6BC-58C4-4754-8233-C465FF7C3CDE}" type="datetimeFigureOut">
              <a:rPr lang="ru-RU" smtClean="0"/>
              <a:t>08.04.2026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6BADE-1DAB-4426-BDF7-69C1D40BBB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4304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0B6BC-58C4-4754-8233-C465FF7C3CDE}" type="datetimeFigureOut">
              <a:rPr lang="ru-RU" smtClean="0"/>
              <a:t>08.04.2026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6BADE-1DAB-4426-BDF7-69C1D40BBB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4970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0B6BC-58C4-4754-8233-C465FF7C3CDE}" type="datetimeFigureOut">
              <a:rPr lang="ru-RU" smtClean="0"/>
              <a:t>08.04.2026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6BADE-1DAB-4426-BDF7-69C1D40BBB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3607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0B6BC-58C4-4754-8233-C465FF7C3CDE}" type="datetimeFigureOut">
              <a:rPr lang="ru-RU" smtClean="0"/>
              <a:t>08.04.2026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6BADE-1DAB-4426-BDF7-69C1D40BBB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9734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9D0B6BC-58C4-4754-8233-C465FF7C3CDE}" type="datetimeFigureOut">
              <a:rPr lang="ru-RU" smtClean="0"/>
              <a:t>08.04.2026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0D6BADE-1DAB-4426-BDF7-69C1D40BBB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07474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  <p:sldLayoutId id="2147483779" r:id="rId13"/>
    <p:sldLayoutId id="2147483780" r:id="rId14"/>
    <p:sldLayoutId id="2147483781" r:id="rId15"/>
    <p:sldLayoutId id="2147483782" r:id="rId16"/>
    <p:sldLayoutId id="214748378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D3255FC-3759-4AF5-AE09-D42E19D14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823" y="695462"/>
            <a:ext cx="8534400" cy="1507067"/>
          </a:xfrm>
        </p:spPr>
        <p:txBody>
          <a:bodyPr>
            <a:normAutofit/>
          </a:bodyPr>
          <a:lstStyle/>
          <a:p>
            <a:r>
              <a:rPr lang="ru-RU" sz="1800" dirty="0"/>
              <a:t>Комплектование</a:t>
            </a:r>
            <a:br>
              <a:rPr lang="ru-RU" sz="1800" dirty="0"/>
            </a:br>
            <a:r>
              <a:rPr lang="ru-RU" sz="1800" dirty="0"/>
              <a:t>муниципальных дошкольных образовательных организаций муниципального образования «город Екатеринбург»</a:t>
            </a:r>
            <a:br>
              <a:rPr lang="ru-RU" sz="1800" dirty="0"/>
            </a:br>
            <a:r>
              <a:rPr lang="ru-RU" sz="1800" dirty="0"/>
              <a:t>на 2026/2027 учебный год</a:t>
            </a:r>
          </a:p>
        </p:txBody>
      </p:sp>
      <p:pic>
        <p:nvPicPr>
          <p:cNvPr id="3" name="Рисунок 6" descr="photo_2024-10-15_19-48-34.jpg">
            <a:extLst>
              <a:ext uri="{FF2B5EF4-FFF2-40B4-BE49-F238E27FC236}">
                <a16:creationId xmlns:a16="http://schemas.microsoft.com/office/drawing/2014/main" id="{6B4EA077-9587-42BA-91A7-70354406AE1B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597945" y="5100663"/>
            <a:ext cx="1050632" cy="1050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AB4957D-FAB3-4BF6-87B3-8DB51B080555}"/>
              </a:ext>
            </a:extLst>
          </p:cNvPr>
          <p:cNvSpPr txBox="1"/>
          <p:nvPr/>
        </p:nvSpPr>
        <p:spPr>
          <a:xfrm>
            <a:off x="441823" y="5100663"/>
            <a:ext cx="66214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Департамент образования</a:t>
            </a:r>
            <a:br>
              <a:rPr lang="ru-RU" dirty="0"/>
            </a:br>
            <a:r>
              <a:rPr lang="ru-RU" dirty="0"/>
              <a:t>Администрации города Екатеринбурга</a:t>
            </a:r>
          </a:p>
          <a:p>
            <a:r>
              <a:rPr lang="ru-RU" dirty="0"/>
              <a:t>Управление образования Верх-Исетского района</a:t>
            </a:r>
          </a:p>
        </p:txBody>
      </p:sp>
    </p:spTree>
    <p:extLst>
      <p:ext uri="{BB962C8B-B14F-4D97-AF65-F5344CB8AC3E}">
        <p14:creationId xmlns:p14="http://schemas.microsoft.com/office/powerpoint/2010/main" val="36655006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AFEF2BE-3EBB-4F8D-B617-B02B61AE67DE}"/>
              </a:ext>
            </a:extLst>
          </p:cNvPr>
          <p:cNvSpPr txBox="1"/>
          <p:nvPr/>
        </p:nvSpPr>
        <p:spPr>
          <a:xfrm>
            <a:off x="436098" y="243512"/>
            <a:ext cx="9988062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На территории Верх-Исетского района функционирует 51 дошкольная образовательная организация и 2 дошкольных отделения при общеобразовательных организациях (</a:t>
            </a:r>
            <a:r>
              <a:rPr lang="ru-RU"/>
              <a:t>школах) по </a:t>
            </a:r>
            <a:r>
              <a:rPr lang="ru-RU" dirty="0"/>
              <a:t>состоянию на 01.09.2026: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/>
              <a:t>Дошкольные организации – Центры развития ребенка – 2: МАДОУ Центр развития ребенка - детский сад № 152 «Аистенок», МАДОУ центр развития ребенка – детский сад № 199;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/>
              <a:t>Детский сад общеразвивающего вида с приоритетным осуществлением деятельности</a:t>
            </a:r>
            <a:br>
              <a:rPr lang="ru-RU" sz="1600" dirty="0"/>
            </a:br>
            <a:r>
              <a:rPr lang="ru-RU" sz="1600" dirty="0"/>
              <a:t>по одному из направлений развития детей: МБДОУ – детский сад общеразвивающего вида с приоритетным осуществлением деятельности по познавательно-речевому развитию воспитанников № 28 «Теремок»;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/>
              <a:t>Дошкольные образовательные организации компенсирующего вида – 5: МДОО № 302, 356, 444, 466, 486, где реализуются адаптированные образовательные программы для детей</a:t>
            </a:r>
            <a:br>
              <a:rPr lang="ru-RU" sz="1600" dirty="0"/>
            </a:br>
            <a:r>
              <a:rPr lang="ru-RU" sz="1600" dirty="0"/>
              <a:t>с тяжелыми нарушениями речи, нарушением слуха, зрения, задержкой психического развития;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/>
              <a:t>Дошкольные образовательные организации комбинированного вида – 12: МДОО № 13, 18, 25, 27, 115, 248, 414, 510, 511, 559, 562, 582, среди которых реализуются адаптированные образовательные программы для детей с тяжелыми нарушениями речи, задержкой психического развития, расстройством аутистического спектра, нарушением интеллекта, нарушением опорно-двигательного аппарата;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/>
              <a:t>Дошкольные образовательные организации присмотра и оздоровления – 2: МДОО № 143 для часто болеющих детей, МБДОУ № 333 для детей с туберкулезной </a:t>
            </a:r>
            <a:r>
              <a:rPr lang="ru-RU" sz="1600" dirty="0" err="1"/>
              <a:t>инстоксикацией</a:t>
            </a:r>
            <a:r>
              <a:rPr lang="ru-RU" sz="1600" dirty="0"/>
              <a:t>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/>
              <a:t>Дошкольные образовательные организации – 29: МДОО № 1, 5, 7, 9, 24, 36, 67 128, 189, 206, 212, 249, 251, 283, 286, 338, 348, 368, 373, 413, 430, 462, 472, 485, 504, 516, 532, 539, 541;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/>
              <a:t>Дошкольные отделения при общеобразовательных организациях – 2:</a:t>
            </a:r>
            <a:br>
              <a:rPr lang="ru-RU" sz="1600" dirty="0"/>
            </a:br>
            <a:r>
              <a:rPr lang="ru-RU" sz="1600" dirty="0"/>
              <a:t>МАОУ СОШ № 41, МАОУ СОШ № 184.</a:t>
            </a:r>
          </a:p>
        </p:txBody>
      </p:sp>
    </p:spTree>
    <p:extLst>
      <p:ext uri="{BB962C8B-B14F-4D97-AF65-F5344CB8AC3E}">
        <p14:creationId xmlns:p14="http://schemas.microsoft.com/office/powerpoint/2010/main" val="1254037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FD30A9F-497F-421F-BFE1-36DD19F7525B}"/>
              </a:ext>
            </a:extLst>
          </p:cNvPr>
          <p:cNvSpPr txBox="1"/>
          <p:nvPr/>
        </p:nvSpPr>
        <p:spPr>
          <a:xfrm>
            <a:off x="844063" y="253218"/>
            <a:ext cx="10213144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Нормативно-правовое основание: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Федеральный закон от 29.12.2012 № 273-ФЗ «Об образовании в Российской Федерации»;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Федеральный закон от 06.10.2003 № 131-ФЗ «Об основных принципах организации местного самоуправления в Российской Федерации»;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Приказ Министерства Просвещения Российской Федерации от 15.05.2020 № 236 «Об утверждении порядка приема на обучение по образовательным программам дошкольного образования»;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Приказ Министерства Просвещения Российской Федерации от 09.12.2024 № 862 «Об утверждении Порядка и условий перевода обучающихся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Постановление Администрации города Екатеринбурга от 29.10.2021 № 2365 «Об утверждении Административного регламента предоставления муниципальной услуги «Постановка на учет и направление детей в образовательные учреждения, реализующие образовательные программы дошкольного образования» ( с изменениями);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Постановление Администрации города Екатеринбурга от 18.03.2015 № 689 «О закреплении территорий муниципального образования «город Екатеринбург» за муниципальными дошкольными образовательными организациями» (с изменениями);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Распоряжение Департамента образования Администрации города Екатеринбурга от 24.09.2025 № 1642/46/36 «Об организации учета детей, подлежащих обучению по образовательным программам дошкольного образования в муниципальном образовании «Город Екатеринбург»;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6321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6098815-8EEF-4BD5-BC0A-936839C4DC53}"/>
              </a:ext>
            </a:extLst>
          </p:cNvPr>
          <p:cNvSpPr txBox="1"/>
          <p:nvPr/>
        </p:nvSpPr>
        <p:spPr>
          <a:xfrm>
            <a:off x="773723" y="520505"/>
            <a:ext cx="106070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Периоды комплектования и зачисления детей в муниципальные дошкольные образовательные учреждения на 2026/2027 учебный год</a:t>
            </a:r>
          </a:p>
          <a:p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Период </a:t>
            </a:r>
            <a:r>
              <a:rPr lang="ru-RU" b="1" dirty="0"/>
              <a:t>основного</a:t>
            </a:r>
            <a:r>
              <a:rPr lang="ru-RU" dirty="0"/>
              <a:t> комплектования (с 01.04.2026 по 25.05.2026):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DE0C8259-1F04-43F9-8BCF-60BAE48D85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5978894"/>
              </p:ext>
            </p:extLst>
          </p:nvPr>
        </p:nvGraphicFramePr>
        <p:xfrm>
          <a:off x="773723" y="2016255"/>
          <a:ext cx="9608234" cy="334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0800">
                  <a:extLst>
                    <a:ext uri="{9D8B030D-6E8A-4147-A177-3AD203B41FA5}">
                      <a16:colId xmlns:a16="http://schemas.microsoft.com/office/drawing/2014/main" val="16792203"/>
                    </a:ext>
                  </a:extLst>
                </a:gridCol>
                <a:gridCol w="3207434">
                  <a:extLst>
                    <a:ext uri="{9D8B030D-6E8A-4147-A177-3AD203B41FA5}">
                      <a16:colId xmlns:a16="http://schemas.microsoft.com/office/drawing/2014/main" val="4663638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Сроки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9762688"/>
                  </a:ext>
                </a:extLst>
              </a:tr>
              <a:tr h="1028700">
                <a:tc>
                  <a:txBody>
                    <a:bodyPr/>
                    <a:lstStyle/>
                    <a:p>
                      <a:r>
                        <a:rPr lang="ru-RU" dirty="0"/>
                        <a:t>Формирование и утверждение поименных списков детей, направленных в муниципальные дошкольные образовательные учреждения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до 20 мая 2026 года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938007"/>
                  </a:ext>
                </a:extLst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Направление утвержденных поименных списков детей в муниципальные дошкольные образовательные учреждения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До 25 мая 2026 года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32321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Зачисление детей из утвержденного списка в муниципальные дошкольные образовательные учреждения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До 30 июня 2026 года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4495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5665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6098815-8EEF-4BD5-BC0A-936839C4DC53}"/>
              </a:ext>
            </a:extLst>
          </p:cNvPr>
          <p:cNvSpPr txBox="1"/>
          <p:nvPr/>
        </p:nvSpPr>
        <p:spPr>
          <a:xfrm>
            <a:off x="773723" y="520505"/>
            <a:ext cx="106070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Периоды комплектования и зачисления детей в муниципальные дошкольные образовательные учреждения на 2026/2027 учебный год</a:t>
            </a:r>
          </a:p>
          <a:p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Период </a:t>
            </a:r>
            <a:r>
              <a:rPr lang="ru-RU" b="1" dirty="0"/>
              <a:t>дополнительного</a:t>
            </a:r>
            <a:r>
              <a:rPr lang="ru-RU" dirty="0"/>
              <a:t> комплектования (с 01.07.2026 по 31.03.2027):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DE0C8259-1F04-43F9-8BCF-60BAE48D85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7042283"/>
              </p:ext>
            </p:extLst>
          </p:nvPr>
        </p:nvGraphicFramePr>
        <p:xfrm>
          <a:off x="773723" y="2016255"/>
          <a:ext cx="9608234" cy="334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2168">
                  <a:extLst>
                    <a:ext uri="{9D8B030D-6E8A-4147-A177-3AD203B41FA5}">
                      <a16:colId xmlns:a16="http://schemas.microsoft.com/office/drawing/2014/main" val="16792203"/>
                    </a:ext>
                  </a:extLst>
                </a:gridCol>
                <a:gridCol w="3196066">
                  <a:extLst>
                    <a:ext uri="{9D8B030D-6E8A-4147-A177-3AD203B41FA5}">
                      <a16:colId xmlns:a16="http://schemas.microsoft.com/office/drawing/2014/main" val="4663638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Сроки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9762688"/>
                  </a:ext>
                </a:extLst>
              </a:tr>
              <a:tr h="1028700">
                <a:tc>
                  <a:txBody>
                    <a:bodyPr/>
                    <a:lstStyle/>
                    <a:p>
                      <a:r>
                        <a:rPr lang="ru-RU" dirty="0"/>
                        <a:t>Формирование и утверждение поименных списков детей, направленных в муниципальные дошкольные образовательные учреждения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до 5 числа каждого месяца текущего года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938007"/>
                  </a:ext>
                </a:extLst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Направление утвержденных поименных списков детей в муниципальные дошкольные образовательные учреждения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до 10 числа каждого месяца текущего года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32321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Зачисление детей из утвержденного списка в муниципальные дошкольные образовательные учреждения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В течение двух месяцев с даты предоставления места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4495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4390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19C9E5A-6E28-4277-B0E2-0CB63E686BDC}"/>
              </a:ext>
            </a:extLst>
          </p:cNvPr>
          <p:cNvSpPr txBox="1"/>
          <p:nvPr/>
        </p:nvSpPr>
        <p:spPr>
          <a:xfrm>
            <a:off x="429846" y="505122"/>
            <a:ext cx="10979052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700" b="1" dirty="0"/>
              <a:t>Формирование списка детей для зачисления в группы полного дня в муниципальные дошкольные образовательные организации осуществляется в соответствии с </a:t>
            </a:r>
            <a:r>
              <a:rPr lang="ru-RU" sz="1700" dirty="0"/>
              <a:t>Распоряжением Департамента образования Администрации города Екатеринбурга от 24.09.2025</a:t>
            </a:r>
            <a:br>
              <a:rPr lang="ru-RU" sz="1700" dirty="0"/>
            </a:br>
            <a:r>
              <a:rPr lang="ru-RU" sz="1700" dirty="0"/>
              <a:t>№ 1642/46/36 «Об организации учета детей, подлежащих обучению по образовательным программам дошкольного образования в муниципальном образовании «город Екатеринбург»</a:t>
            </a:r>
          </a:p>
          <a:p>
            <a:pPr algn="just"/>
            <a:r>
              <a:rPr lang="ru-RU" sz="1700" dirty="0"/>
              <a:t>Основные положения, влияющие на формирование списков детей: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700" dirty="0"/>
              <a:t>Поименный список детей формируется в автоматическом режиме в государственной информационной системе Свердловской области «Единое цифровое пространство»;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700" dirty="0"/>
              <a:t>Формирование списков для зачисления в МДОО формируются с учетом даты и времени постановки на учет, направленности группы (общеразвивающей, компенсирующей), наличия в учетных записях отметок о преимущественном, внеочередном, первоочередном праве на направление в дошкольные образовательные организации;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700" dirty="0"/>
              <a:t>Возрастные группы формируются по количеству полных лет на 1 сентября текущего учебного года;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700" dirty="0"/>
              <a:t>При постановке на учет детей, родившихся в сентябре – ноябре, заявитель указывает желаемую возрастную группу: по возрасту или на один год старше;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700" dirty="0"/>
              <a:t>Поименный список детей формируется с учетом территориального закрепления за МДОО, при отсутствии в закрепленной МДОО свободных мест рассматриваются МДОО, указанные заявителем как приоритетные для зачисления, при отсутствии свободных мест в закрепленной и приоритетных МДОО учетная запись рассматривается в другие МДОО по мере удаления от места жительства в районе, в городе (если указано в заявлении)</a:t>
            </a:r>
          </a:p>
          <a:p>
            <a:endParaRPr lang="ru-RU" sz="1700" dirty="0"/>
          </a:p>
        </p:txBody>
      </p:sp>
    </p:spTree>
    <p:extLst>
      <p:ext uri="{BB962C8B-B14F-4D97-AF65-F5344CB8AC3E}">
        <p14:creationId xmlns:p14="http://schemas.microsoft.com/office/powerpoint/2010/main" val="5463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672F7A-22A5-417F-B425-48C555A1D8D9}"/>
              </a:ext>
            </a:extLst>
          </p:cNvPr>
          <p:cNvSpPr txBox="1"/>
          <p:nvPr/>
        </p:nvSpPr>
        <p:spPr>
          <a:xfrm>
            <a:off x="685836" y="473880"/>
            <a:ext cx="10820328" cy="615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Формирование списка детей для зачисления в группы полного дня осуществляется отдельно</a:t>
            </a: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по каждой возрастной группе в следующей последовательности: </a:t>
            </a:r>
            <a:endParaRPr kumimoji="0" lang="ru-RU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Times New Roman" pitchFamily="18" charset="0"/>
            </a:endParaRPr>
          </a:p>
          <a:p>
            <a:pPr marL="92075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- дети, имеющие </a:t>
            </a:r>
            <a:r>
              <a:rPr kumimoji="0" lang="ru-RU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внеочередное право</a:t>
            </a:r>
            <a:r>
              <a:rPr kumimoji="0" lang="ru-RU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на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устройство в дошкольное учреждение: </a:t>
            </a: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дети прокуроров, сотрудников Следственного комитета РФ, судей, граждан, подвергшихся воздействию радиации, </a:t>
            </a: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ети погибших (пропавших без вести), умерших, ставших инвалидами сотрудников и военнослужащих специальных сил, в том числе при выполнении заданий 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в зоне </a:t>
            </a:r>
            <a:r>
              <a:rPr lang="ru-RU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специальной военной операции</a:t>
            </a: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kumimoji="0" lang="ru-RU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Times New Roman" pitchFamily="18" charset="0"/>
            </a:endParaRPr>
          </a:p>
          <a:p>
            <a:pPr marL="92075"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дети, имеющие </a:t>
            </a:r>
            <a:r>
              <a:rPr kumimoji="0" lang="ru-RU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первоочередное  право</a:t>
            </a:r>
            <a:r>
              <a:rPr kumimoji="0" lang="ru-RU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на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устройство в дошкольное учреждение: </a:t>
            </a: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дети военнослужащих и дети участников специальной военной операции; сотрудников, имеющих специальные звания и проходящие службу в учреждениях и органах уголовно-исполнительной системы, государственной противопожарной службы, органах по контролю за оборотом наркотических средств;  сотрудников полиции;  дети из многодетных семей; дети-инвалиды, дети, один из родителей которых является инвалидом; </a:t>
            </a:r>
          </a:p>
          <a:p>
            <a:pPr marL="92075"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90488" algn="l"/>
                <a:tab pos="180975" algn="l"/>
                <a:tab pos="269875" algn="l"/>
              </a:tabLst>
            </a:pPr>
            <a:r>
              <a:rPr lang="ru-RU" b="1" dirty="0">
                <a:ea typeface="Calibri" pitchFamily="34" charset="0"/>
                <a:cs typeface="Times New Roman" pitchFamily="18" charset="0"/>
              </a:rPr>
              <a:t> </a:t>
            </a:r>
            <a:r>
              <a:rPr lang="ru-RU" b="1" u="sng" dirty="0">
                <a:ea typeface="Calibri" pitchFamily="34" charset="0"/>
                <a:cs typeface="Times New Roman" pitchFamily="18" charset="0"/>
              </a:rPr>
              <a:t>преимущественное право</a:t>
            </a:r>
            <a:r>
              <a:rPr lang="ru-RU" b="1" dirty="0">
                <a:ea typeface="Calibri" pitchFamily="34" charset="0"/>
                <a:cs typeface="Times New Roman" pitchFamily="18" charset="0"/>
              </a:rPr>
              <a:t> на зачисление имеют </a:t>
            </a: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дети</a:t>
            </a:r>
            <a:r>
              <a:rPr lang="ru-RU" b="1" dirty="0">
                <a:ea typeface="Calibri" pitchFamily="34" charset="0"/>
                <a:cs typeface="Times New Roman" pitchFamily="18" charset="0"/>
              </a:rPr>
              <a:t>, проживающие совместно с полнородным и неполнородным братом и (или) сестрой, посещающим детский сад, преимущественное право распространяется только на тот детский сад, в котором обучается полнородный (неполнородный) брат и (или) сестра на момент формирования списков;</a:t>
            </a:r>
            <a:endParaRPr kumimoji="0" lang="ru-RU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Times New Roman" pitchFamily="18" charset="0"/>
            </a:endParaRPr>
          </a:p>
          <a:p>
            <a:pPr marL="92075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- дети, зачисляемые в дошкольное учреждение в соответствии с </a:t>
            </a:r>
            <a:r>
              <a:rPr kumimoji="0" lang="ru-RU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очередностью</a:t>
            </a: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, определенной по дате постановки на учет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Times New Roman" pitchFamily="18" charset="0"/>
            </a:endParaRP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086017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98CD18F-684B-415B-9D69-BCD1271368C6}"/>
              </a:ext>
            </a:extLst>
          </p:cNvPr>
          <p:cNvSpPr txBox="1"/>
          <p:nvPr/>
        </p:nvSpPr>
        <p:spPr>
          <a:xfrm>
            <a:off x="840509" y="748145"/>
            <a:ext cx="10695709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РЕКОМЕНДАЦИИ ДЛЯ РОДИТЕЛЕЙ (ЗАКОННЫХ ПРЕДСТАВИТЕЛЕЙ)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Информацию об очередности ребенка, предоставлении места в дошкольном образовательном учреждении Вы можете отслеживать следующими способами:</a:t>
            </a:r>
          </a:p>
          <a:p>
            <a:pPr marL="285750" indent="-285750">
              <a:buFontTx/>
              <a:buChar char="-"/>
            </a:pPr>
            <a:r>
              <a:rPr lang="ru-RU" sz="1600" dirty="0"/>
              <a:t>На портале Государственных услуг по идентификационному номеру учетной карточки ребенка;</a:t>
            </a:r>
          </a:p>
          <a:p>
            <a:pPr marL="285750" indent="-285750">
              <a:buFontTx/>
              <a:buChar char="-"/>
            </a:pPr>
            <a:r>
              <a:rPr lang="ru-RU" sz="1600" dirty="0"/>
              <a:t>На официальном портале Администрации города Екатеринбурга в разделе «Образование», сервис «Проверка очереди в детский сад»;</a:t>
            </a:r>
          </a:p>
          <a:p>
            <a:pPr marL="285750" indent="-285750">
              <a:buFontTx/>
              <a:buChar char="-"/>
            </a:pPr>
            <a:r>
              <a:rPr lang="ru-RU" sz="1600" dirty="0"/>
              <a:t>В управлении образования по месту жительства:</a:t>
            </a:r>
          </a:p>
          <a:p>
            <a:r>
              <a:rPr lang="ru-RU" sz="1600" dirty="0"/>
              <a:t>Верх-Исетский район – ул. Хомякова, д. 5а, </a:t>
            </a:r>
            <a:r>
              <a:rPr lang="ru-RU" sz="1600" dirty="0" err="1"/>
              <a:t>каб</a:t>
            </a:r>
            <a:r>
              <a:rPr lang="ru-RU" sz="1600" dirty="0"/>
              <a:t>. № 27, время приема граждан вторник, четверг с 9.00 до 13.00, среда с 14.00 до 18.00, телефон 304-12-63;</a:t>
            </a:r>
          </a:p>
          <a:p>
            <a:pPr marL="285750" indent="-285750">
              <a:buFontTx/>
              <a:buChar char="-"/>
            </a:pPr>
            <a:r>
              <a:rPr lang="ru-RU" sz="1600" dirty="0"/>
              <a:t>Через уведомление из дошкольного образовательного учреждения о направлении ребенка в МДОО;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После получения информации о предоставлении места в МДОО необходимо обратиться к руководителю детского сада. При себе необходимо иметь паспорт родителя (законного представителя), свидетельство о рождении ребенка;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Если родителей (законных представителей) не устраивает место в предложенном детском саду, необходимо обратиться в районное управление образования по месту жительства с заявлением «на смену дошкольного учреждения»;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Если не удалось зачислить ребенка в дошкольное учреждение в установленные сроки и предоставленное место автоматически аннулировалось, необходимо обратиться в районное управление образования с заявлением «на восстановление в электронной очереди»;</a:t>
            </a:r>
          </a:p>
        </p:txBody>
      </p:sp>
    </p:spTree>
    <p:extLst>
      <p:ext uri="{BB962C8B-B14F-4D97-AF65-F5344CB8AC3E}">
        <p14:creationId xmlns:p14="http://schemas.microsoft.com/office/powerpoint/2010/main" val="447884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98CD18F-684B-415B-9D69-BCD1271368C6}"/>
              </a:ext>
            </a:extLst>
          </p:cNvPr>
          <p:cNvSpPr txBox="1"/>
          <p:nvPr/>
        </p:nvSpPr>
        <p:spPr>
          <a:xfrm>
            <a:off x="840509" y="748145"/>
            <a:ext cx="10695709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Century Gothic" panose="020B0502020202020204" pitchFamily="34" charset="0"/>
                <a:ea typeface="Times New Roman" panose="02020603050405020304" pitchFamily="18" charset="0"/>
              </a:rPr>
              <a:t>ПЕРЕВОД ОБУЧАЮЩЕГОСЯ ИЗ ОДНОЙ ОРГАНИЗАЦИИ В ДРУГУЮ</a:t>
            </a:r>
          </a:p>
          <a:p>
            <a:endParaRPr lang="ru-RU" sz="1600" dirty="0"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Century Gothic" panose="020B0502020202020204" pitchFamily="34" charset="0"/>
                <a:ea typeface="Times New Roman" panose="02020603050405020304" pitchFamily="18" charset="0"/>
              </a:rPr>
              <a:t>Порядок и условия перевода обучающегося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направленности, регламентируется приказом Министерства Просвещения Российской Федерации</a:t>
            </a:r>
            <a:br>
              <a:rPr lang="ru-RU" dirty="0">
                <a:latin typeface="Century Gothic" panose="020B0502020202020204" pitchFamily="34" charset="0"/>
                <a:ea typeface="Times New Roman" panose="02020603050405020304" pitchFamily="18" charset="0"/>
              </a:rPr>
            </a:br>
            <a:r>
              <a:rPr lang="ru-RU" dirty="0">
                <a:latin typeface="Century Gothic" panose="020B0502020202020204" pitchFamily="34" charset="0"/>
                <a:ea typeface="Times New Roman" panose="02020603050405020304" pitchFamily="18" charset="0"/>
              </a:rPr>
              <a:t>от 09.12.2024 № 862.</a:t>
            </a:r>
          </a:p>
          <a:p>
            <a:pPr algn="just"/>
            <a:r>
              <a:rPr lang="ru-RU" dirty="0">
                <a:latin typeface="Century Gothic" panose="020B0502020202020204" pitchFamily="34" charset="0"/>
                <a:ea typeface="Times New Roman" panose="02020603050405020304" pitchFamily="18" charset="0"/>
              </a:rPr>
              <a:t>	Согласно указанному выше Порядку, родители (законные представители) обучающегося обращаются в Департамент образования Администрации города Екатеринбурга с запросом о наличии свободных мест соответствующей возрастной категории и направленности группы. </a:t>
            </a:r>
          </a:p>
          <a:p>
            <a:pPr indent="450850" algn="just"/>
            <a:r>
              <a:rPr lang="ru-RU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олучить информацию о наличии свободных мест в дошкольных образовательных организациях и подать заявление на перевод можно, воспользовавшись электронным сервисом «Переводы в детских садах», размещенным в Личном кабинете официального портала города Екатеринбурга (</a:t>
            </a:r>
            <a:r>
              <a:rPr lang="ru-RU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кабинет.екатеринбург.рф</a:t>
            </a:r>
            <a:r>
              <a:rPr lang="ru-RU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ru-RU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childtransfer</a:t>
            </a:r>
            <a:r>
              <a:rPr lang="ru-RU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br>
              <a:rPr lang="ru-RU" dirty="0">
                <a:effectLst/>
                <a:latin typeface="Century Gothic" panose="020B0502020202020204" pitchFamily="34" charset="0"/>
                <a:ea typeface="Liberation Serif" panose="02020603050405020304" pitchFamily="18" charset="0"/>
              </a:rPr>
            </a:br>
            <a:endParaRPr lang="ru-RU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308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A40ADD8-0FF9-4FB3-8B5E-5DCFD01A5D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102" y="731519"/>
            <a:ext cx="4448124" cy="513470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D1C34CB-1453-4617-ADA5-70CF4E9E6A0A}"/>
              </a:ext>
            </a:extLst>
          </p:cNvPr>
          <p:cNvSpPr txBox="1"/>
          <p:nvPr/>
        </p:nvSpPr>
        <p:spPr>
          <a:xfrm>
            <a:off x="5444197" y="612844"/>
            <a:ext cx="596470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При наличии свободного места в соответствующей возрастной группе и соответствующей направленности</a:t>
            </a:r>
            <a:br>
              <a:rPr lang="ru-RU" sz="2000" dirty="0"/>
            </a:br>
            <a:r>
              <a:rPr lang="ru-RU" sz="2000" dirty="0"/>
              <a:t>в выбранной организации возникает возможность сформировать заявление</a:t>
            </a:r>
            <a:br>
              <a:rPr lang="ru-RU" sz="2000" dirty="0"/>
            </a:br>
            <a:r>
              <a:rPr lang="ru-RU" sz="2000" dirty="0"/>
              <a:t>на перевод, в течение 6 календарных дней родители (законные представители) обращаются с заявлением об отчислении</a:t>
            </a:r>
            <a:br>
              <a:rPr lang="ru-RU" sz="2000" dirty="0"/>
            </a:br>
            <a:r>
              <a:rPr lang="ru-RU" sz="2000" dirty="0"/>
              <a:t>в исходную организацию, после чего</a:t>
            </a:r>
            <a:br>
              <a:rPr lang="ru-RU" sz="2000" dirty="0"/>
            </a:br>
            <a:r>
              <a:rPr lang="ru-RU" sz="2000" dirty="0"/>
              <a:t>с заявлением о зачислении в порядке перевода в принимающую организацию.</a:t>
            </a:r>
          </a:p>
          <a:p>
            <a:r>
              <a:rPr lang="ru-RU" sz="2000" dirty="0"/>
              <a:t>Если ребенок не был зачислен</a:t>
            </a:r>
            <a:br>
              <a:rPr lang="ru-RU" sz="2000" dirty="0"/>
            </a:br>
            <a:r>
              <a:rPr lang="ru-RU" sz="2000" dirty="0"/>
              <a:t>в установленные сроки, заявление автоматически аннулируется, ребенок остается зачисленным в исходной организации.</a:t>
            </a:r>
          </a:p>
          <a:p>
            <a:r>
              <a:rPr lang="ru-RU" sz="2000" dirty="0"/>
              <a:t>При необходимости перевода необходимо создать новое заявление. </a:t>
            </a:r>
          </a:p>
        </p:txBody>
      </p:sp>
    </p:spTree>
    <p:extLst>
      <p:ext uri="{BB962C8B-B14F-4D97-AF65-F5344CB8AC3E}">
        <p14:creationId xmlns:p14="http://schemas.microsoft.com/office/powerpoint/2010/main" val="1235762173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11042</TotalTime>
  <Words>1527</Words>
  <Application>Microsoft Office PowerPoint</Application>
  <PresentationFormat>Широкоэкранный</PresentationFormat>
  <Paragraphs>71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Сектор</vt:lpstr>
      <vt:lpstr>Комплектование муниципальных дошкольных образовательных организаций муниципального образования «город Екатеринбург» на 2026/2027 учебный год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Комплектование муниципальных дошкольных образовательных организаций учреждений муниципального образования «город Екатеринбург»</dc:title>
  <dc:creator>Кайгородова Александра Алексеевна</dc:creator>
  <cp:lastModifiedBy>Кайгородова Александра Алексеевна</cp:lastModifiedBy>
  <cp:revision>21</cp:revision>
  <dcterms:created xsi:type="dcterms:W3CDTF">2026-03-30T10:59:50Z</dcterms:created>
  <dcterms:modified xsi:type="dcterms:W3CDTF">2026-04-08T06:45:36Z</dcterms:modified>
</cp:coreProperties>
</file>