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sldIdLst>
    <p:sldId id="256" r:id="rId7"/>
    <p:sldId id="294" r:id="rId8"/>
    <p:sldId id="258" r:id="rId9"/>
    <p:sldId id="262" r:id="rId10"/>
    <p:sldId id="263" r:id="rId11"/>
    <p:sldId id="264" r:id="rId12"/>
    <p:sldId id="265" r:id="rId13"/>
    <p:sldId id="266" r:id="rId14"/>
    <p:sldId id="278" r:id="rId15"/>
    <p:sldId id="259" r:id="rId16"/>
    <p:sldId id="267" r:id="rId17"/>
    <p:sldId id="271" r:id="rId18"/>
    <p:sldId id="277" r:id="rId19"/>
    <p:sldId id="269" r:id="rId20"/>
    <p:sldId id="279" r:id="rId21"/>
    <p:sldId id="298" r:id="rId22"/>
    <p:sldId id="280" r:id="rId23"/>
    <p:sldId id="281" r:id="rId24"/>
    <p:sldId id="282" r:id="rId25"/>
    <p:sldId id="284" r:id="rId26"/>
    <p:sldId id="285" r:id="rId27"/>
    <p:sldId id="288" r:id="rId28"/>
    <p:sldId id="289" r:id="rId29"/>
    <p:sldId id="290" r:id="rId30"/>
    <p:sldId id="291" r:id="rId31"/>
    <p:sldId id="292" r:id="rId32"/>
    <p:sldId id="293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2F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8EBCF-C367-487A-BD0D-F9255A6BBFD2}" type="datetimeFigureOut">
              <a:rPr lang="ru-RU"/>
              <a:pPr>
                <a:defRPr/>
              </a:pPr>
              <a:t>03.04.2026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C1D98-2BD8-4190-8018-F7F6641459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064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7A6DA-1E41-4377-B838-60818402ED66}" type="datetimeFigureOut">
              <a:rPr lang="ru-RU"/>
              <a:pPr>
                <a:defRPr/>
              </a:pPr>
              <a:t>03.04.2026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44B1D-F88E-40EA-BF33-4CBB97F57E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662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F6D86-4794-4940-BC0F-EDA633998189}" type="datetimeFigureOut">
              <a:rPr lang="ru-RU"/>
              <a:pPr>
                <a:defRPr/>
              </a:pPr>
              <a:t>03.04.2026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9B7CD-42EB-4905-9DFD-8A35ECCC6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993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32CE3-4C21-47B2-B36D-96FE596E0029}" type="datetimeFigureOut">
              <a:rPr lang="ru-RU"/>
              <a:pPr>
                <a:defRPr/>
              </a:pPr>
              <a:t>03.04.2026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34B21-DFA0-4958-AD2A-F95C7D4124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343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0079D-DAD1-4193-874B-8E91E731BD8B}" type="datetimeFigureOut">
              <a:rPr lang="ru-RU"/>
              <a:pPr>
                <a:defRPr/>
              </a:pPr>
              <a:t>03.04.2026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734E3-B7E4-4799-942D-D25EDB37B0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486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E5245-42A6-4E53-AA91-A9F7EF70C612}" type="datetimeFigureOut">
              <a:rPr lang="ru-RU"/>
              <a:pPr>
                <a:defRPr/>
              </a:pPr>
              <a:t>03.04.2026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FF975-20B5-4267-93CA-2EE89BEF57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2799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A1370-7001-4C42-A1D0-56EDB077A431}" type="datetimeFigureOut">
              <a:rPr lang="ru-RU"/>
              <a:pPr>
                <a:defRPr/>
              </a:pPr>
              <a:t>03.04.2026</a:t>
            </a:fld>
            <a:endParaRPr lang="ru-RU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94EC8-9856-40B7-AEC8-D8A94D7EA9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828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349250" y="6459538"/>
            <a:ext cx="1963738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E830E0A3-B205-4963-99B1-0CBD5F1E769F}" type="datetimeFigureOut">
              <a:rPr lang="ru-RU"/>
              <a:pPr>
                <a:defRPr/>
              </a:pPr>
              <a:t>03.04.2026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53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637052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F0DC2EF-A974-42ED-AD72-93C7AD5E8D93}" type="slidenum">
              <a:rPr lang="ru-RU">
                <a:solidFill>
                  <a:srgbClr val="637052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6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0F0C1-2DD9-4888-A3E3-FE243670DF23}" type="datetimeFigureOut">
              <a:rPr lang="ru-RU"/>
              <a:pPr>
                <a:defRPr/>
              </a:pPr>
              <a:t>03.04.2026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0F478-9F23-457E-B6D1-0B2A3AB6C2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2660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03DAF-6A67-4ACA-8FA1-AF245D9BD3BE}" type="datetimeFigureOut">
              <a:rPr lang="ru-RU"/>
              <a:pPr>
                <a:defRPr/>
              </a:pPr>
              <a:t>03.04.2026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10438-5BCA-465D-A5C5-71C6EC0872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8988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B3FBF-22DE-4B23-BD3A-576F1289ACEF}" type="datetimeFigureOut">
              <a:rPr lang="ru-RU"/>
              <a:pPr>
                <a:defRPr/>
              </a:pPr>
              <a:t>03.04.2026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ABB1F-C429-4F89-9CF3-D9C1FF41A8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4854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8EBCF-C367-487A-BD0D-F9255A6BBFD2}" type="datetimeFigureOut">
              <a:rPr lang="ru-RU"/>
              <a:pPr>
                <a:defRPr/>
              </a:pPr>
              <a:t>03.04.2026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C1D98-2BD8-4190-8018-F7F6641459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3917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7A6DA-1E41-4377-B838-60818402ED66}" type="datetimeFigureOut">
              <a:rPr lang="ru-RU"/>
              <a:pPr>
                <a:defRPr/>
              </a:pPr>
              <a:t>03.04.2026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44B1D-F88E-40EA-BF33-4CBB97F57E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6263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F6D86-4794-4940-BC0F-EDA633998189}" type="datetimeFigureOut">
              <a:rPr lang="ru-RU"/>
              <a:pPr>
                <a:defRPr/>
              </a:pPr>
              <a:t>03.04.2026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9B7CD-42EB-4905-9DFD-8A35ECCC6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0981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32CE3-4C21-47B2-B36D-96FE596E0029}" type="datetimeFigureOut">
              <a:rPr lang="ru-RU"/>
              <a:pPr>
                <a:defRPr/>
              </a:pPr>
              <a:t>03.04.2026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34B21-DFA0-4958-AD2A-F95C7D4124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5382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0079D-DAD1-4193-874B-8E91E731BD8B}" type="datetimeFigureOut">
              <a:rPr lang="ru-RU"/>
              <a:pPr>
                <a:defRPr/>
              </a:pPr>
              <a:t>03.04.2026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734E3-B7E4-4799-942D-D25EDB37B0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3528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E5245-42A6-4E53-AA91-A9F7EF70C612}" type="datetimeFigureOut">
              <a:rPr lang="ru-RU"/>
              <a:pPr>
                <a:defRPr/>
              </a:pPr>
              <a:t>03.04.2026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FF975-20B5-4267-93CA-2EE89BEF57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7314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A1370-7001-4C42-A1D0-56EDB077A431}" type="datetimeFigureOut">
              <a:rPr lang="ru-RU"/>
              <a:pPr>
                <a:defRPr/>
              </a:pPr>
              <a:t>03.04.2026</a:t>
            </a:fld>
            <a:endParaRPr lang="ru-RU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94EC8-9856-40B7-AEC8-D8A94D7EA9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063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349250" y="6459538"/>
            <a:ext cx="1963738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E830E0A3-B205-4963-99B1-0CBD5F1E769F}" type="datetimeFigureOut">
              <a:rPr lang="ru-RU"/>
              <a:pPr>
                <a:defRPr/>
              </a:pPr>
              <a:t>03.04.2026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53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637052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F0DC2EF-A974-42ED-AD72-93C7AD5E8D93}" type="slidenum">
              <a:rPr lang="ru-RU">
                <a:solidFill>
                  <a:srgbClr val="637052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3740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0F0C1-2DD9-4888-A3E3-FE243670DF23}" type="datetimeFigureOut">
              <a:rPr lang="ru-RU"/>
              <a:pPr>
                <a:defRPr/>
              </a:pPr>
              <a:t>03.04.2026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0F478-9F23-457E-B6D1-0B2A3AB6C2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6002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03DAF-6A67-4ACA-8FA1-AF245D9BD3BE}" type="datetimeFigureOut">
              <a:rPr lang="ru-RU"/>
              <a:pPr>
                <a:defRPr/>
              </a:pPr>
              <a:t>03.04.2026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10438-5BCA-465D-A5C5-71C6EC0872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1621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B3FBF-22DE-4B23-BD3A-576F1289ACEF}" type="datetimeFigureOut">
              <a:rPr lang="ru-RU"/>
              <a:pPr>
                <a:defRPr/>
              </a:pPr>
              <a:t>03.04.2026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ABB1F-C429-4F89-9CF3-D9C1FF41A8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7461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8EBCF-C367-487A-BD0D-F9255A6BBFD2}" type="datetimeFigureOut">
              <a:rPr lang="ru-RU"/>
              <a:pPr>
                <a:defRPr/>
              </a:pPr>
              <a:t>03.04.2026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C1D98-2BD8-4190-8018-F7F6641459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9019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7A6DA-1E41-4377-B838-60818402ED66}" type="datetimeFigureOut">
              <a:rPr lang="ru-RU"/>
              <a:pPr>
                <a:defRPr/>
              </a:pPr>
              <a:t>03.04.2026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44B1D-F88E-40EA-BF33-4CBB97F57E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8274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F6D86-4794-4940-BC0F-EDA633998189}" type="datetimeFigureOut">
              <a:rPr lang="ru-RU"/>
              <a:pPr>
                <a:defRPr/>
              </a:pPr>
              <a:t>03.04.2026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9B7CD-42EB-4905-9DFD-8A35ECCC6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3300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32CE3-4C21-47B2-B36D-96FE596E0029}" type="datetimeFigureOut">
              <a:rPr lang="ru-RU"/>
              <a:pPr>
                <a:defRPr/>
              </a:pPr>
              <a:t>03.04.2026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34B21-DFA0-4958-AD2A-F95C7D4124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421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0079D-DAD1-4193-874B-8E91E731BD8B}" type="datetimeFigureOut">
              <a:rPr lang="ru-RU"/>
              <a:pPr>
                <a:defRPr/>
              </a:pPr>
              <a:t>03.04.2026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734E3-B7E4-4799-942D-D25EDB37B0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8253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E5245-42A6-4E53-AA91-A9F7EF70C612}" type="datetimeFigureOut">
              <a:rPr lang="ru-RU"/>
              <a:pPr>
                <a:defRPr/>
              </a:pPr>
              <a:t>03.04.2026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FF975-20B5-4267-93CA-2EE89BEF57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565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A1370-7001-4C42-A1D0-56EDB077A431}" type="datetimeFigureOut">
              <a:rPr lang="ru-RU"/>
              <a:pPr>
                <a:defRPr/>
              </a:pPr>
              <a:t>03.04.2026</a:t>
            </a:fld>
            <a:endParaRPr lang="ru-RU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94EC8-9856-40B7-AEC8-D8A94D7EA9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9807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349250" y="6459538"/>
            <a:ext cx="1963738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E830E0A3-B205-4963-99B1-0CBD5F1E769F}" type="datetimeFigureOut">
              <a:rPr lang="ru-RU"/>
              <a:pPr>
                <a:defRPr/>
              </a:pPr>
              <a:t>03.04.2026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53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637052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F0DC2EF-A974-42ED-AD72-93C7AD5E8D93}" type="slidenum">
              <a:rPr lang="ru-RU">
                <a:solidFill>
                  <a:srgbClr val="637052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7099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0F0C1-2DD9-4888-A3E3-FE243670DF23}" type="datetimeFigureOut">
              <a:rPr lang="ru-RU"/>
              <a:pPr>
                <a:defRPr/>
              </a:pPr>
              <a:t>03.04.2026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0F478-9F23-457E-B6D1-0B2A3AB6C2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6610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03DAF-6A67-4ACA-8FA1-AF245D9BD3BE}" type="datetimeFigureOut">
              <a:rPr lang="ru-RU"/>
              <a:pPr>
                <a:defRPr/>
              </a:pPr>
              <a:t>03.04.2026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10438-5BCA-465D-A5C5-71C6EC0872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038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B3FBF-22DE-4B23-BD3A-576F1289ACEF}" type="datetimeFigureOut">
              <a:rPr lang="ru-RU"/>
              <a:pPr>
                <a:defRPr/>
              </a:pPr>
              <a:t>03.04.2026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ABB1F-C429-4F89-9CF3-D9C1FF41A8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4232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8EBCF-C367-487A-BD0D-F9255A6BBFD2}" type="datetimeFigureOut">
              <a:rPr lang="ru-RU"/>
              <a:pPr>
                <a:defRPr/>
              </a:pPr>
              <a:t>03.04.2026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C1D98-2BD8-4190-8018-F7F6641459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6913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7A6DA-1E41-4377-B838-60818402ED66}" type="datetimeFigureOut">
              <a:rPr lang="ru-RU"/>
              <a:pPr>
                <a:defRPr/>
              </a:pPr>
              <a:t>03.04.2026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44B1D-F88E-40EA-BF33-4CBB97F57E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8513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F6D86-4794-4940-BC0F-EDA633998189}" type="datetimeFigureOut">
              <a:rPr lang="ru-RU"/>
              <a:pPr>
                <a:defRPr/>
              </a:pPr>
              <a:t>03.04.2026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9B7CD-42EB-4905-9DFD-8A35ECCC6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251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32CE3-4C21-47B2-B36D-96FE596E0029}" type="datetimeFigureOut">
              <a:rPr lang="ru-RU"/>
              <a:pPr>
                <a:defRPr/>
              </a:pPr>
              <a:t>03.04.2026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34B21-DFA0-4958-AD2A-F95C7D4124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107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0079D-DAD1-4193-874B-8E91E731BD8B}" type="datetimeFigureOut">
              <a:rPr lang="ru-RU"/>
              <a:pPr>
                <a:defRPr/>
              </a:pPr>
              <a:t>03.04.2026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734E3-B7E4-4799-942D-D25EDB37B0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695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E5245-42A6-4E53-AA91-A9F7EF70C612}" type="datetimeFigureOut">
              <a:rPr lang="ru-RU"/>
              <a:pPr>
                <a:defRPr/>
              </a:pPr>
              <a:t>03.04.2026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FF975-20B5-4267-93CA-2EE89BEF57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1643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A1370-7001-4C42-A1D0-56EDB077A431}" type="datetimeFigureOut">
              <a:rPr lang="ru-RU"/>
              <a:pPr>
                <a:defRPr/>
              </a:pPr>
              <a:t>03.04.2026</a:t>
            </a:fld>
            <a:endParaRPr lang="ru-RU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94EC8-9856-40B7-AEC8-D8A94D7EA9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9557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349250" y="6459538"/>
            <a:ext cx="1963738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E830E0A3-B205-4963-99B1-0CBD5F1E769F}" type="datetimeFigureOut">
              <a:rPr lang="ru-RU"/>
              <a:pPr>
                <a:defRPr/>
              </a:pPr>
              <a:t>03.04.2026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53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637052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F0DC2EF-A974-42ED-AD72-93C7AD5E8D93}" type="slidenum">
              <a:rPr lang="ru-RU">
                <a:solidFill>
                  <a:srgbClr val="637052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4558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0F0C1-2DD9-4888-A3E3-FE243670DF23}" type="datetimeFigureOut">
              <a:rPr lang="ru-RU"/>
              <a:pPr>
                <a:defRPr/>
              </a:pPr>
              <a:t>03.04.2026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0F478-9F23-457E-B6D1-0B2A3AB6C2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8417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03DAF-6A67-4ACA-8FA1-AF245D9BD3BE}" type="datetimeFigureOut">
              <a:rPr lang="ru-RU"/>
              <a:pPr>
                <a:defRPr/>
              </a:pPr>
              <a:t>03.04.2026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10438-5BCA-465D-A5C5-71C6EC0872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5191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B3FBF-22DE-4B23-BD3A-576F1289ACEF}" type="datetimeFigureOut">
              <a:rPr lang="ru-RU"/>
              <a:pPr>
                <a:defRPr/>
              </a:pPr>
              <a:t>03.04.2026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ABB1F-C429-4F89-9CF3-D9C1FF41A8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5914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8EBCF-C367-487A-BD0D-F9255A6BBFD2}" type="datetimeFigureOut">
              <a:rPr lang="ru-RU"/>
              <a:pPr>
                <a:defRPr/>
              </a:pPr>
              <a:t>03.04.2026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C1D98-2BD8-4190-8018-F7F6641459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9880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7A6DA-1E41-4377-B838-60818402ED66}" type="datetimeFigureOut">
              <a:rPr lang="ru-RU"/>
              <a:pPr>
                <a:defRPr/>
              </a:pPr>
              <a:t>03.04.2026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44B1D-F88E-40EA-BF33-4CBB97F57E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896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F6D86-4794-4940-BC0F-EDA633998189}" type="datetimeFigureOut">
              <a:rPr lang="ru-RU"/>
              <a:pPr>
                <a:defRPr/>
              </a:pPr>
              <a:t>03.04.2026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9B7CD-42EB-4905-9DFD-8A35ECCC6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908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32CE3-4C21-47B2-B36D-96FE596E0029}" type="datetimeFigureOut">
              <a:rPr lang="ru-RU"/>
              <a:pPr>
                <a:defRPr/>
              </a:pPr>
              <a:t>03.04.2026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34B21-DFA0-4958-AD2A-F95C7D4124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456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0079D-DAD1-4193-874B-8E91E731BD8B}" type="datetimeFigureOut">
              <a:rPr lang="ru-RU"/>
              <a:pPr>
                <a:defRPr/>
              </a:pPr>
              <a:t>03.04.2026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734E3-B7E4-4799-942D-D25EDB37B0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6531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E5245-42A6-4E53-AA91-A9F7EF70C612}" type="datetimeFigureOut">
              <a:rPr lang="ru-RU"/>
              <a:pPr>
                <a:defRPr/>
              </a:pPr>
              <a:t>03.04.2026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FF975-20B5-4267-93CA-2EE89BEF57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8394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A1370-7001-4C42-A1D0-56EDB077A431}" type="datetimeFigureOut">
              <a:rPr lang="ru-RU"/>
              <a:pPr>
                <a:defRPr/>
              </a:pPr>
              <a:t>03.04.2026</a:t>
            </a:fld>
            <a:endParaRPr lang="ru-RU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94EC8-9856-40B7-AEC8-D8A94D7EA9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5628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349250" y="6459538"/>
            <a:ext cx="1963738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E830E0A3-B205-4963-99B1-0CBD5F1E769F}" type="datetimeFigureOut">
              <a:rPr lang="ru-RU"/>
              <a:pPr>
                <a:defRPr/>
              </a:pPr>
              <a:t>03.04.2026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53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637052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F0DC2EF-A974-42ED-AD72-93C7AD5E8D93}" type="slidenum">
              <a:rPr lang="ru-RU">
                <a:solidFill>
                  <a:srgbClr val="637052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8830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0F0C1-2DD9-4888-A3E3-FE243670DF23}" type="datetimeFigureOut">
              <a:rPr lang="ru-RU"/>
              <a:pPr>
                <a:defRPr/>
              </a:pPr>
              <a:t>03.04.2026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0F478-9F23-457E-B6D1-0B2A3AB6C2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1502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03DAF-6A67-4ACA-8FA1-AF245D9BD3BE}" type="datetimeFigureOut">
              <a:rPr lang="ru-RU"/>
              <a:pPr>
                <a:defRPr/>
              </a:pPr>
              <a:t>03.04.2026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10438-5BCA-465D-A5C5-71C6EC0872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7839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B3FBF-22DE-4B23-BD3A-576F1289ACEF}" type="datetimeFigureOut">
              <a:rPr lang="ru-RU"/>
              <a:pPr>
                <a:defRPr/>
              </a:pPr>
              <a:t>03.04.2026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ABB1F-C429-4F89-9CF3-D9C1FF41A8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226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D4FA030-676A-4F05-AB71-522B1221B2B0}" type="datetimeFigureOut"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03.04.2026</a:t>
            </a:fld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CA8910C-6A8E-4EA7-A1E5-9DD941705EB9}" type="slidenum"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512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D4FA030-676A-4F05-AB71-522B1221B2B0}" type="datetimeFigureOut"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03.04.2026</a:t>
            </a:fld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CA8910C-6A8E-4EA7-A1E5-9DD941705EB9}" type="slidenum"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D4FA030-676A-4F05-AB71-522B1221B2B0}" type="datetimeFigureOut"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03.04.2026</a:t>
            </a:fld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CA8910C-6A8E-4EA7-A1E5-9DD941705EB9}" type="slidenum"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013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D4FA030-676A-4F05-AB71-522B1221B2B0}" type="datetimeFigureOut"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03.04.2026</a:t>
            </a:fld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CA8910C-6A8E-4EA7-A1E5-9DD941705EB9}" type="slidenum"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726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D4FA030-676A-4F05-AB71-522B1221B2B0}" type="datetimeFigureOut"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03.04.2026</a:t>
            </a:fld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CA8910C-6A8E-4EA7-A1E5-9DD941705EB9}" type="slidenum"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620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796236" y="1844824"/>
            <a:ext cx="7467154" cy="25202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КОМПЛЕКТОВАНИЕ</a:t>
            </a:r>
          </a:p>
          <a:p>
            <a:pPr algn="ctr" rtl="0"/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муниципальных дошкольных образовательных учреждений</a:t>
            </a:r>
          </a:p>
          <a:p>
            <a:pPr algn="ctr" rtl="0"/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муниципального образования "город Екатеринбург"</a:t>
            </a:r>
          </a:p>
        </p:txBody>
      </p:sp>
    </p:spTree>
  </p:cSld>
  <p:clrMapOvr>
    <a:masterClrMapping/>
  </p:clrMapOvr>
  <p:transition spd="med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91264" cy="4781128"/>
          </a:xfrm>
        </p:spPr>
        <p:txBody>
          <a:bodyPr>
            <a:noAutofit/>
          </a:bodyPr>
          <a:lstStyle/>
          <a:p>
            <a:pPr algn="just"/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	Информацию об очередности ребенка,  предоставленном дошкольном учреждении Вы можете отслеживать:</a:t>
            </a:r>
          </a:p>
          <a:p>
            <a:pPr marL="0" indent="0" algn="just">
              <a:buNone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- портал Государственных услуг по идентификационному номеру ребенка;</a:t>
            </a:r>
          </a:p>
          <a:p>
            <a:pPr marL="0" indent="0" algn="just">
              <a:buNone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- управление образования Верх-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Исетского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района (ул. Хомякова, 5а, кабинет                  № 27, время приема: вторник, четверг с 9.00-13.00, среда с 14.00-18.00, телефон 304-12-63);</a:t>
            </a:r>
          </a:p>
          <a:p>
            <a:pPr marL="0" indent="0" algn="just">
              <a:buNone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- уведомление дошкольного учреждения (формы информирования в соответствии с Правилами приема детей, утвержденными локальным актов дошкольного учреждения).</a:t>
            </a:r>
          </a:p>
          <a:p>
            <a:pPr algn="just"/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	 После получения информации о предоставленном дошкольном учреждении родителям (законным представителям) необходимо обратиться  к руководителю детского сада. При себе необходимо иметь:</a:t>
            </a:r>
          </a:p>
          <a:p>
            <a:pPr marL="0" indent="0" algn="just">
              <a:buNone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- паспорт родителя (законного представителя);</a:t>
            </a:r>
          </a:p>
          <a:p>
            <a:pPr marL="0" indent="0" algn="just">
              <a:buNone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- свидетельство о рождении.</a:t>
            </a:r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909936" y="332656"/>
            <a:ext cx="7848872" cy="121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Рекомендации для родителей </a:t>
            </a:r>
          </a:p>
          <a:p>
            <a:pPr algn="ctr"/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(законных представителей)</a:t>
            </a:r>
          </a:p>
        </p:txBody>
      </p:sp>
    </p:spTree>
  </p:cSld>
  <p:clrMapOvr>
    <a:masterClrMapping/>
  </p:clrMapOvr>
  <p:transition spd="med"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	 Если не устраивает место в предложенном детском саду,  необходимо обратиться в управление образования Верх-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Исетского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района    с заявлением «на смену» дошкольного учреждения.</a:t>
            </a:r>
          </a:p>
          <a:p>
            <a:pPr algn="just"/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	Если не удалось зачислить ребенка в дошкольное учреждение в установленные сроки и  предоставленное место автоматически аннулировалось, необходимо обратиться в управление образования Верх-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Исетского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района  с заявлением «на восстановление».  </a:t>
            </a:r>
          </a:p>
          <a:p>
            <a:pPr algn="just"/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	Для обеспечения детей дошкольного возраста, проживающих в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Верх-Исетском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районе, гарантированным законом Российской Федерации  бесплатным  дошкольным образованием в районе функционируют группы кратковременного пребывания. По данному вопросу необходимо обратиться с заявлением в управление образования Верх-Исетского района. </a:t>
            </a:r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755576" y="476672"/>
            <a:ext cx="7848872" cy="121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Рекомендации для родителей </a:t>
            </a:r>
          </a:p>
          <a:p>
            <a:pPr algn="ctr"/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(законных представителей)</a:t>
            </a:r>
          </a:p>
        </p:txBody>
      </p:sp>
    </p:spTree>
  </p:cSld>
  <p:clrMapOvr>
    <a:masterClrMapping/>
  </p:clrMapOvr>
  <p:transition spd="med"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719572" y="908720"/>
            <a:ext cx="7920880" cy="5616624"/>
          </a:xfrm>
        </p:spPr>
        <p:txBody>
          <a:bodyPr>
            <a:no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Порядок и условия перевода обучающегося из одной организации, осуществляющей образовательную деятельность по образовательным программам дошкольного образования, в другие организации, осуществляющие образовательную деятельность по образовательным программам соответствующих уровня и направленности, регламентируется приказом Министерства образования и науки Российской Федерации от 28.12.2015 № 1527 (зарегистрирован в Минюсте РФ 02.02.2016 № 40944). </a:t>
            </a: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Согласно указанному выше порядку, родители (законные представители) обучающегося обращаются к руководителю выбранной принимающей организации с запросом о наличии свободных мест соответствующей возрастной категории. </a:t>
            </a:r>
            <a:b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 отсутствии свободных мест в выбранной организации родителям (законным представителям) необходимо обратиться в Департамент образования Администрации города Екатеринбурга для определения принимающей организации из числа муниципальных образовательных организаций. </a:t>
            </a:r>
            <a:b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alt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1619672" y="260648"/>
            <a:ext cx="6120680" cy="576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Перевод обучающегося из одной организации</a:t>
            </a:r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в другую    </a:t>
            </a:r>
          </a:p>
        </p:txBody>
      </p:sp>
    </p:spTree>
  </p:cSld>
  <p:clrMapOvr>
    <a:masterClrMapping/>
  </p:clrMapOvr>
  <p:transition spd="med"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564" y="512676"/>
            <a:ext cx="7848872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194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345443" y="4725144"/>
            <a:ext cx="8352928" cy="1728192"/>
          </a:xfrm>
        </p:spPr>
        <p:txBody>
          <a:bodyPr>
            <a:normAutofit fontScale="55000" lnSpcReduction="20000"/>
          </a:bodyPr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ru-RU" altLang="ru-RU" sz="2000" dirty="0"/>
              <a:t>	</a:t>
            </a:r>
            <a:r>
              <a:rPr lang="ru-RU" altLang="ru-RU" sz="3600" b="1" dirty="0">
                <a:latin typeface="Times New Roman" pitchFamily="18" charset="0"/>
                <a:cs typeface="Times New Roman" pitchFamily="18" charset="0"/>
              </a:rPr>
              <a:t>Формирование открытой, саморазвивающейся, информационно-технологической образовательной системы, способной в полной мере удовлетворять образовательные запросы личности и социума, обеспечивать доступность качественного образования.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l="12410"/>
          <a:stretch/>
        </p:blipFill>
        <p:spPr>
          <a:xfrm>
            <a:off x="4561656" y="1427163"/>
            <a:ext cx="3970784" cy="30094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427164"/>
            <a:ext cx="3724275" cy="30198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1087438" y="412750"/>
            <a:ext cx="6868938" cy="78400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Основная цель работы  ДОУ в условиях ФГОС ДО   </a:t>
            </a:r>
          </a:p>
        </p:txBody>
      </p:sp>
    </p:spTree>
  </p:cSld>
  <p:clrMapOvr>
    <a:masterClrMapping/>
  </p:clrMapOvr>
  <p:transition spd="med"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4991" y="620688"/>
            <a:ext cx="37031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Обзорная справка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1600" y="1336018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cs typeface="Times New Roman" panose="02020603050405020304" pitchFamily="18" charset="0"/>
              </a:rPr>
              <a:t>МБДОУ – детский сад комбинированного</a:t>
            </a:r>
            <a:r>
              <a:rPr lang="ru-RU" sz="2000" b="1" dirty="0">
                <a:solidFill>
                  <a:prstClr val="black"/>
                </a:solidFill>
                <a:cs typeface="Times New Roman" panose="02020603050405020304" pitchFamily="18" charset="0"/>
              </a:rPr>
              <a:t> вида № 27  </a:t>
            </a:r>
            <a:r>
              <a:rPr lang="ru-RU" sz="2000" b="1" dirty="0">
                <a:cs typeface="Times New Roman" panose="02020603050405020304" pitchFamily="18" charset="0"/>
              </a:rPr>
              <a:t> функционирует с  апреля 1986 года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3891559"/>
            <a:ext cx="79208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Структура МБДОУ: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2</a:t>
            </a:r>
            <a:r>
              <a:rPr lang="ru-RU" b="1" dirty="0"/>
              <a:t> группы для детей раннего возраста</a:t>
            </a:r>
          </a:p>
          <a:p>
            <a:r>
              <a:rPr lang="ru-RU" b="1" dirty="0">
                <a:solidFill>
                  <a:prstClr val="black"/>
                </a:solidFill>
              </a:rPr>
              <a:t>                            8 групп для детей с тяжелым нарушением речи</a:t>
            </a:r>
          </a:p>
          <a:p>
            <a:pPr lvl="0"/>
            <a:r>
              <a:rPr lang="ru-RU" b="1" dirty="0">
                <a:solidFill>
                  <a:prstClr val="black"/>
                </a:solidFill>
              </a:rPr>
              <a:t>                            3 групп общеобразовательной направленности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prstClr val="black"/>
                </a:solidFill>
              </a:rPr>
              <a:t>                            Оборудованный музыкальный и спортивный зал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2226088"/>
            <a:ext cx="69633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Режим жизнедеятельности МБДОУ:</a:t>
            </a:r>
            <a:endParaRPr lang="ru-RU" dirty="0"/>
          </a:p>
          <a:p>
            <a:r>
              <a:rPr lang="ru-RU" b="1" dirty="0"/>
              <a:t>                      *  пятидневная рабочая неделя</a:t>
            </a:r>
            <a:endParaRPr lang="ru-RU" dirty="0"/>
          </a:p>
          <a:p>
            <a:r>
              <a:rPr lang="ru-RU" b="1" dirty="0"/>
              <a:t>                      *  продолжительность пребывания </a:t>
            </a:r>
            <a:endParaRPr lang="ru-RU" dirty="0"/>
          </a:p>
          <a:p>
            <a:r>
              <a:rPr lang="ru-RU" b="1" dirty="0"/>
              <a:t>                          ребенка в детском саду с 7.30 до 18.00</a:t>
            </a:r>
            <a:endParaRPr lang="ru-RU" dirty="0"/>
          </a:p>
          <a:p>
            <a:r>
              <a:rPr lang="ru-RU" b="1" dirty="0"/>
              <a:t>                      *  четырёхразовое питание                 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51611" y="5733256"/>
            <a:ext cx="3049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МБДОУ посещают 255 детей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0093952"/>
      </p:ext>
    </p:extLst>
  </p:cSld>
  <p:clrMapOvr>
    <a:masterClrMapping/>
  </p:clrMapOvr>
  <p:transition spd="slow"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5003" y="620688"/>
            <a:ext cx="53231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План комплектования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на 2026-2027 учебный год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2226088"/>
            <a:ext cx="64087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2026-2027 учебном году планируется к набору: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- одна группа раннего возраста от 1,5 до 2 лет;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i="1" dirty="0">
                <a:solidFill>
                  <a:prstClr val="black"/>
                </a:solidFill>
                <a:latin typeface="Calibri"/>
              </a:rPr>
              <a:t>	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lang="ru-RU" b="1" i="1" dirty="0">
                <a:solidFill>
                  <a:prstClr val="black"/>
                </a:solidFill>
                <a:latin typeface="Calibri"/>
              </a:rPr>
              <a:t>одна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группа для детей с ТНР от 3 до 4 лет;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- одна группа для детей с ТНР от 4 до 5 лет;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i="1" dirty="0">
                <a:solidFill>
                  <a:prstClr val="black"/>
                </a:solidFill>
                <a:latin typeface="Calibri"/>
              </a:rPr>
              <a:t>	- одна группа для детей с ТНР от 5 до 6 лет.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 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         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0819057"/>
      </p:ext>
    </p:extLst>
  </p:cSld>
  <p:clrMapOvr>
    <a:masterClrMapping/>
  </p:clrMapOvr>
  <p:transition spd="slow"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870901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Педагогический состав МБДОУ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79639" y="1988840"/>
            <a:ext cx="76328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Участниками образовательного процесса в МБДОУ являются:       </a:t>
            </a:r>
            <a:endParaRPr lang="ru-RU" sz="2000" dirty="0"/>
          </a:p>
          <a:p>
            <a:r>
              <a:rPr lang="ru-RU" sz="2000" dirty="0"/>
              <a:t> </a:t>
            </a:r>
          </a:p>
          <a:p>
            <a:r>
              <a:rPr lang="ru-RU" sz="2000" b="1" dirty="0"/>
              <a:t>Педагоги – 31 человек</a:t>
            </a:r>
          </a:p>
          <a:p>
            <a:endParaRPr lang="ru-RU" sz="1000" dirty="0"/>
          </a:p>
          <a:p>
            <a:r>
              <a:rPr lang="ru-RU" sz="2000" b="1" dirty="0"/>
              <a:t>                Из них специалисты:</a:t>
            </a:r>
          </a:p>
          <a:p>
            <a:endParaRPr lang="ru-RU" sz="1000" dirty="0"/>
          </a:p>
          <a:p>
            <a:pPr marL="1790700">
              <a:buFont typeface="Arial" panose="020B0604020202020204" pitchFamily="34" charset="0"/>
              <a:buChar char="•"/>
            </a:pPr>
            <a:r>
              <a:rPr lang="ru-RU" sz="2000" b="1" dirty="0"/>
              <a:t>музыкальные руководители</a:t>
            </a:r>
            <a:endParaRPr lang="ru-RU" sz="2000" dirty="0"/>
          </a:p>
          <a:p>
            <a:pPr marL="1790700">
              <a:buFont typeface="Arial" panose="020B0604020202020204" pitchFamily="34" charset="0"/>
              <a:buChar char="•"/>
            </a:pPr>
            <a:r>
              <a:rPr lang="ru-RU" sz="2000" b="1" dirty="0"/>
              <a:t>инструктор по физической культуре</a:t>
            </a:r>
            <a:endParaRPr lang="ru-RU" sz="2000" dirty="0"/>
          </a:p>
          <a:p>
            <a:pPr marL="1790700">
              <a:buFont typeface="Arial" panose="020B0604020202020204" pitchFamily="34" charset="0"/>
              <a:buChar char="•"/>
            </a:pPr>
            <a:r>
              <a:rPr lang="ru-RU" sz="2000" b="1" dirty="0"/>
              <a:t>учителя – логопеды</a:t>
            </a:r>
          </a:p>
          <a:p>
            <a:pPr marL="1790700">
              <a:buFont typeface="Arial" panose="020B0604020202020204" pitchFamily="34" charset="0"/>
              <a:buChar char="•"/>
            </a:pPr>
            <a:r>
              <a:rPr lang="ru-RU" sz="2000" b="1" dirty="0"/>
              <a:t>педагоги-психологи</a:t>
            </a:r>
          </a:p>
          <a:p>
            <a:pPr marL="1790700">
              <a:buFont typeface="Arial" panose="020B0604020202020204" pitchFamily="34" charset="0"/>
              <a:buChar char="•"/>
            </a:pPr>
            <a:r>
              <a:rPr lang="ru-RU" sz="2000" b="1" dirty="0"/>
              <a:t>учителя-дефектологи</a:t>
            </a:r>
          </a:p>
          <a:p>
            <a:pPr marL="1790700">
              <a:buFont typeface="Arial" panose="020B0604020202020204" pitchFamily="34" charset="0"/>
              <a:buChar char="•"/>
            </a:pPr>
            <a:r>
              <a:rPr lang="ru-RU" sz="2000" b="1" dirty="0" err="1"/>
              <a:t>тьюторы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95130" y="5562367"/>
            <a:ext cx="8044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Все педагоги имеют первую и высшую квалификационную категорию</a:t>
            </a:r>
          </a:p>
        </p:txBody>
      </p:sp>
    </p:spTree>
    <p:extLst>
      <p:ext uri="{BB962C8B-B14F-4D97-AF65-F5344CB8AC3E}">
        <p14:creationId xmlns:p14="http://schemas.microsoft.com/office/powerpoint/2010/main" val="1932595466"/>
      </p:ext>
    </p:extLst>
  </p:cSld>
  <p:clrMapOvr>
    <a:masterClrMapping/>
  </p:clrMapOvr>
  <p:transition spd="slow"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26121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Образовательная программа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631" y="4725144"/>
            <a:ext cx="57606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И учебно-методический комплект по </a:t>
            </a:r>
            <a:r>
              <a:rPr lang="ru-RU" sz="2000" b="1" dirty="0" err="1"/>
              <a:t>иновационной</a:t>
            </a:r>
            <a:r>
              <a:rPr lang="ru-RU" sz="2000" b="1" dirty="0"/>
              <a:t> программе дошкольного образования «От рождения до школы». под редакцией </a:t>
            </a:r>
            <a:r>
              <a:rPr lang="ru-RU" sz="2000" b="1" dirty="0" err="1"/>
              <a:t>Н.Е.Вераксы</a:t>
            </a:r>
            <a:r>
              <a:rPr lang="ru-RU" sz="2000" b="1" dirty="0"/>
              <a:t>. 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978113"/>
            <a:ext cx="83529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prstClr val="black"/>
                </a:solidFill>
              </a:rPr>
              <a:t>Образовательная деятельность в МБДОУ осуществляется по основной образовательной программе дошкольного образования разработанная на основе примерной основной образовательной программе дошкольного образования, одобренная решением федерального учебно-методического объединения по общему образованию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87824" y="19168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https://static-eu.insales.ru/images/products/1/6141/246601725/%D0%969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271" y="3145465"/>
            <a:ext cx="2304169" cy="328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890584"/>
      </p:ext>
    </p:extLst>
  </p:cSld>
  <p:clrMapOvr>
    <a:masterClrMapping/>
  </p:clrMapOvr>
  <p:transition spd="slow"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3648" y="548680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Адаптированная программа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211035"/>
            <a:ext cx="792088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Адаптированная основная образовательная программа дошкольного образования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(для дошкольников с тяжелыми нарушениями речи)</a:t>
            </a:r>
            <a:endParaRPr 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for-kidsandmum.ru/images/10137484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636912"/>
            <a:ext cx="2708294" cy="391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464744"/>
      </p:ext>
    </p:extLst>
  </p:cSld>
  <p:clrMapOvr>
    <a:masterClrMapping/>
  </p:clrMapOvr>
  <p:transition spd="slow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84576"/>
          </a:xfrm>
        </p:spPr>
        <p:txBody>
          <a:bodyPr>
            <a:normAutofit fontScale="25000" lnSpcReduction="20000"/>
          </a:bodyPr>
          <a:lstStyle/>
          <a:p>
            <a:pPr marL="0" indent="269875" algn="just">
              <a:lnSpc>
                <a:spcPct val="120000"/>
              </a:lnSpc>
            </a:pPr>
            <a:r>
              <a:rPr lang="ru-RU" sz="5200" dirty="0">
                <a:latin typeface="Times New Roman" pitchFamily="18" charset="0"/>
                <a:cs typeface="Times New Roman" pitchFamily="18" charset="0"/>
              </a:rPr>
              <a:t>Федеральный закон РФ «Об образовании в Российской Федерации» от 29.12.2012г. № 273-ФЗ;</a:t>
            </a:r>
          </a:p>
          <a:p>
            <a:pPr marL="0" indent="269875" algn="just">
              <a:lnSpc>
                <a:spcPct val="120000"/>
              </a:lnSpc>
            </a:pPr>
            <a:r>
              <a:rPr lang="ru-RU" sz="5200" dirty="0">
                <a:latin typeface="Times New Roman" pitchFamily="18" charset="0"/>
                <a:cs typeface="Times New Roman" pitchFamily="18" charset="0"/>
              </a:rPr>
              <a:t>Федеральный закон РФ «Об основных принципах организации местного самоуправления в Российской Федерации» от 06.10.2003 № 131-ФЗ;</a:t>
            </a:r>
          </a:p>
          <a:p>
            <a:pPr marL="0" indent="269875" algn="just">
              <a:lnSpc>
                <a:spcPct val="120000"/>
              </a:lnSpc>
            </a:pPr>
            <a:r>
              <a:rPr lang="ru-RU" sz="5200" dirty="0">
                <a:latin typeface="Times New Roman" pitchFamily="18" charset="0"/>
                <a:cs typeface="Times New Roman" pitchFamily="18" charset="0"/>
              </a:rPr>
              <a:t>Порядок приема на обучение по образовательным программам дошкольного образования (утвержден приказом Министерства Просвещения РФ от 15 мая 2020 г. N 236); </a:t>
            </a:r>
          </a:p>
          <a:p>
            <a:pPr marL="0" indent="269875" algn="just">
              <a:lnSpc>
                <a:spcPct val="120000"/>
              </a:lnSpc>
            </a:pP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и науки Российской Федерации «Об утверждении Порядка и условий осуществления перевода обучающихся из одной организации, осуществляющей образовательную деятельность по образовательным программам дошкольного образования, в другие организации, осуществляющие образовательную деятельность по образовательным программам соответствующих уровня и направленности» от 28.12.2015 №1527;</a:t>
            </a:r>
          </a:p>
          <a:p>
            <a:pPr marL="0" indent="269875" algn="just">
              <a:lnSpc>
                <a:spcPct val="120000"/>
              </a:lnSpc>
            </a:pP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Административный регламент предоставления муниципальной услуги «Прием заявлений, постановка на учет и зачисление детей в образовательные учреждения, реализующие основную общеобразовательную программу дошкольного образования (детские сады)», утвержденный Постановлением </a:t>
            </a:r>
            <a:r>
              <a:rPr lang="ru-RU" sz="5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И.о</a:t>
            </a: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Главы Екатеринбурга № 2365 от 29.10.2021;</a:t>
            </a:r>
          </a:p>
          <a:p>
            <a:pPr marL="0" indent="269875" algn="just">
              <a:lnSpc>
                <a:spcPct val="120000"/>
              </a:lnSpc>
            </a:pP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порядке учета детей, подлежащих обучению по образовательным программам дошкольного образования в муниципальном образовании «город Екатеринбург» от 02.11.2021г. № 2121/46/36 (с изменениями и дополнениями).;</a:t>
            </a:r>
          </a:p>
          <a:p>
            <a:pPr marL="0" indent="269875" algn="just">
              <a:lnSpc>
                <a:spcPct val="120000"/>
              </a:lnSpc>
            </a:pP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Администрации города Екатеринбург «Перечень территорий муниципального образования «город Екатеринбург», закрепляемых за муниципальными дошкольными образовательными организациями» от 18.03.2015 № 686 (с изменениями и дополнениями);</a:t>
            </a:r>
          </a:p>
          <a:p>
            <a:pPr marL="0" indent="269875" algn="just">
              <a:lnSpc>
                <a:spcPct val="120000"/>
              </a:lnSpc>
            </a:pP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по организации учета детей, подлежащих обучению по образовательным программам дошкольного образования на территории муниципального образования «город Екатеринбург» и зачислению в муниципальные дошкольные образовательные учреждения от 27.02.2017г. № 956/46/36.</a:t>
            </a:r>
          </a:p>
          <a:p>
            <a:pPr algn="just"/>
            <a:endParaRPr lang="ru-RU" dirty="0"/>
          </a:p>
        </p:txBody>
      </p:sp>
      <p:sp>
        <p:nvSpPr>
          <p:cNvPr id="14338" name="WordArt 2"/>
          <p:cNvSpPr>
            <a:spLocks noChangeArrowheads="1" noChangeShapeType="1" noTextEdit="1"/>
          </p:cNvSpPr>
          <p:nvPr/>
        </p:nvSpPr>
        <p:spPr bwMode="auto">
          <a:xfrm>
            <a:off x="971600" y="412750"/>
            <a:ext cx="7128792" cy="8560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Нормативно-правовое основание</a:t>
            </a:r>
          </a:p>
        </p:txBody>
      </p:sp>
    </p:spTree>
    <p:extLst>
      <p:ext uri="{BB962C8B-B14F-4D97-AF65-F5344CB8AC3E}">
        <p14:creationId xmlns:p14="http://schemas.microsoft.com/office/powerpoint/2010/main" val="1512612937"/>
      </p:ext>
    </p:extLst>
  </p:cSld>
  <p:clrMapOvr>
    <a:masterClrMapping/>
  </p:clrMapOvr>
  <p:transition spd="med"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3024336" cy="2016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12776"/>
            <a:ext cx="2847190" cy="18981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45" y="3212976"/>
            <a:ext cx="2141984" cy="32129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513" y="2564904"/>
            <a:ext cx="3091272" cy="20608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77398"/>
            <a:ext cx="2382011" cy="35730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032955"/>
            <a:ext cx="2382011" cy="35730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816" y="1412776"/>
            <a:ext cx="6084168" cy="40561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682" y="1442331"/>
            <a:ext cx="5854436" cy="390295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828" y="1052736"/>
            <a:ext cx="7297369" cy="486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42893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7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2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75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2382444" cy="35730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950" y="332656"/>
            <a:ext cx="3513140" cy="23432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904" y="325524"/>
            <a:ext cx="3923293" cy="2612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650" y="1442845"/>
            <a:ext cx="3165816" cy="4221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18" y="3905672"/>
            <a:ext cx="3660202" cy="2434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875" y="2153326"/>
            <a:ext cx="2459765" cy="18448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852936"/>
            <a:ext cx="2478021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537" y="2930367"/>
            <a:ext cx="2426401" cy="3639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258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2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1" descr="F:\для презентации_Анна фото\FullSizeRender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38305"/>
            <a:ext cx="3181662" cy="42416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Box 3"/>
          <p:cNvSpPr txBox="1">
            <a:spLocks noChangeArrowheads="1"/>
          </p:cNvSpPr>
          <p:nvPr/>
        </p:nvSpPr>
        <p:spPr bwMode="auto">
          <a:xfrm>
            <a:off x="755650" y="1252538"/>
            <a:ext cx="5689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ОО «ФИЗИЧЕСКОЕ РАЗВИТИЕ»</a:t>
            </a:r>
          </a:p>
        </p:txBody>
      </p:sp>
      <p:sp>
        <p:nvSpPr>
          <p:cNvPr id="30724" name="Прямоугольник 4"/>
          <p:cNvSpPr>
            <a:spLocks noChangeArrowheads="1"/>
          </p:cNvSpPr>
          <p:nvPr/>
        </p:nvSpPr>
        <p:spPr bwMode="auto">
          <a:xfrm>
            <a:off x="3624263" y="1938338"/>
            <a:ext cx="5183187" cy="471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Здоровьесберегающие</a:t>
            </a:r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 технологии;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ru-RU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Центр физического развития;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ru-RU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Нестандартное физкультурное оборудование;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ru-RU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Система </a:t>
            </a:r>
            <a:r>
              <a:rPr lang="ru-RU" sz="2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здоровьесбережение</a:t>
            </a:r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 детей;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ru-RU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Проект «Маленькие чистюли»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8415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2"/>
          <p:cNvSpPr txBox="1">
            <a:spLocks noChangeArrowheads="1"/>
          </p:cNvSpPr>
          <p:nvPr/>
        </p:nvSpPr>
        <p:spPr bwMode="auto">
          <a:xfrm>
            <a:off x="323850" y="1255713"/>
            <a:ext cx="59039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002060"/>
                </a:solidFill>
                <a:latin typeface="Calibri" panose="020F0502020204030204" pitchFamily="34" charset="0"/>
              </a:rPr>
              <a:t>ОО «ПОЗНАВАТЕЛЬНОЕ РАЗВИТИЕ»</a:t>
            </a:r>
          </a:p>
        </p:txBody>
      </p:sp>
      <p:pic>
        <p:nvPicPr>
          <p:cNvPr id="15364" name="Picture 1" descr="F:\для презентации_Анна фото\FullSizeRen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739567"/>
            <a:ext cx="3227477" cy="4305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Прямоугольник 4"/>
          <p:cNvSpPr>
            <a:spLocks noChangeArrowheads="1"/>
          </p:cNvSpPr>
          <p:nvPr/>
        </p:nvSpPr>
        <p:spPr bwMode="auto">
          <a:xfrm>
            <a:off x="539750" y="2133600"/>
            <a:ext cx="4895850" cy="344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000" b="1">
                <a:solidFill>
                  <a:srgbClr val="000000"/>
                </a:solidFill>
                <a:latin typeface="Calibri" panose="020F0502020204030204" pitchFamily="34" charset="0"/>
              </a:rPr>
              <a:t>Центры активности: центр игры, центр творчества, центр театра, центр строительно-конструктивных игр, центр моторики и сенсорного развития;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ru-RU" sz="2000" b="1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000" b="1">
                <a:solidFill>
                  <a:srgbClr val="000000"/>
                </a:solidFill>
                <a:latin typeface="Calibri" panose="020F0502020204030204" pitchFamily="34" charset="0"/>
              </a:rPr>
              <a:t>Традиционные и нетрадиционные методы работы: артикуляционная гимнастика, пальчиковая гимнастика, элементы психогимнастики и дыхательной гимнастики.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7092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2"/>
          <p:cNvSpPr txBox="1">
            <a:spLocks noChangeArrowheads="1"/>
          </p:cNvSpPr>
          <p:nvPr/>
        </p:nvSpPr>
        <p:spPr bwMode="auto">
          <a:xfrm>
            <a:off x="555625" y="1341438"/>
            <a:ext cx="6985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002060"/>
                </a:solidFill>
                <a:latin typeface="Calibri" panose="020F0502020204030204" pitchFamily="34" charset="0"/>
              </a:rPr>
              <a:t>ОО «ХУДОЖЕСТВЕННО -ЭСТЕТИЧЕСКОЕ РАЗВИТИЕ»</a:t>
            </a:r>
          </a:p>
        </p:txBody>
      </p:sp>
      <p:sp>
        <p:nvSpPr>
          <p:cNvPr id="34819" name="Прямоугольник 4"/>
          <p:cNvSpPr>
            <a:spLocks noChangeArrowheads="1"/>
          </p:cNvSpPr>
          <p:nvPr/>
        </p:nvSpPr>
        <p:spPr bwMode="auto">
          <a:xfrm>
            <a:off x="4139952" y="1989138"/>
            <a:ext cx="439127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Акцент в выборе игр для детей раннего возраста на основе сенсорных и моторных игр;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Интеграции с образовательными областями</a:t>
            </a:r>
          </a:p>
        </p:txBody>
      </p:sp>
      <p:pic>
        <p:nvPicPr>
          <p:cNvPr id="5" name="Picture 2" descr="F:\для презентации_Анна фото\FullSizeRender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04864"/>
            <a:ext cx="2615881" cy="34873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8877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усеченными противолежащими углами 5"/>
          <p:cNvSpPr/>
          <p:nvPr/>
        </p:nvSpPr>
        <p:spPr>
          <a:xfrm>
            <a:off x="366713" y="4986338"/>
            <a:ext cx="8305800" cy="1295400"/>
          </a:xfrm>
          <a:prstGeom prst="snip2DiagRect">
            <a:avLst/>
          </a:prstGeom>
          <a:solidFill>
            <a:schemeClr val="accent1">
              <a:alpha val="33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468313" y="568325"/>
            <a:ext cx="8101012" cy="1295400"/>
          </a:xfrm>
          <a:prstGeom prst="snip2DiagRect">
            <a:avLst/>
          </a:prstGeom>
          <a:solidFill>
            <a:schemeClr val="accent1">
              <a:alpha val="33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0825" y="182563"/>
            <a:ext cx="6119813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Calibri Light" panose="020F0302020204030204"/>
                <a:cs typeface="Arial" panose="020B0604020202020204" pitchFamily="34" charset="0"/>
              </a:rPr>
              <a:t>Развивающий альбом «Страна игр»</a:t>
            </a:r>
          </a:p>
        </p:txBody>
      </p:sp>
      <p:sp>
        <p:nvSpPr>
          <p:cNvPr id="35845" name="Прямоугольник 2"/>
          <p:cNvSpPr>
            <a:spLocks noChangeArrowheads="1"/>
          </p:cNvSpPr>
          <p:nvPr/>
        </p:nvSpPr>
        <p:spPr bwMode="auto">
          <a:xfrm>
            <a:off x="468313" y="5164138"/>
            <a:ext cx="83058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prstClr val="white"/>
                </a:solidFill>
                <a:latin typeface="14216"/>
                <a:cs typeface="Times New Roman" panose="02020603050405020304" pitchFamily="18" charset="0"/>
              </a:rPr>
              <a:t>В результате у воспитанников развита моторика, логика, мышление, активизировался словарный запас, расширился кругозор, пространственное мышление и цветовосприятие.</a:t>
            </a:r>
            <a:endParaRPr lang="ru-RU" sz="1400" b="1">
              <a:solidFill>
                <a:prstClr val="white"/>
              </a:solidFill>
              <a:latin typeface="14216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846" name="Прямоугольник 3"/>
          <p:cNvSpPr>
            <a:spLocks noChangeArrowheads="1"/>
          </p:cNvSpPr>
          <p:nvPr/>
        </p:nvSpPr>
        <p:spPr bwMode="auto">
          <a:xfrm>
            <a:off x="468313" y="615950"/>
            <a:ext cx="81010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prstClr val="white"/>
                </a:solidFill>
                <a:latin typeface="14216"/>
              </a:rPr>
              <a:t>Дети должны изучать мир посредством естественности и гуманного воспитания и обучения, а именно изучать тогда и то, к чему готова уже психика и мозг. Именно на этой системе и построено создание игр на липучках для детей «Страна игр»</a:t>
            </a:r>
            <a:endParaRPr lang="ru-RU" b="1">
              <a:solidFill>
                <a:prstClr val="whit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060" y="1868204"/>
            <a:ext cx="2440935" cy="1698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10" y="3469419"/>
            <a:ext cx="2257608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088" y="2862363"/>
            <a:ext cx="1744191" cy="2325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119" y="1966451"/>
            <a:ext cx="1684474" cy="2245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563285"/>
            <a:ext cx="1974046" cy="2632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858" y="1827164"/>
            <a:ext cx="1825757" cy="2434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70249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2"/>
          <p:cNvSpPr txBox="1">
            <a:spLocks noChangeArrowheads="1"/>
          </p:cNvSpPr>
          <p:nvPr/>
        </p:nvSpPr>
        <p:spPr bwMode="auto">
          <a:xfrm>
            <a:off x="1042988" y="476250"/>
            <a:ext cx="7489825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>
                <a:solidFill>
                  <a:srgbClr val="C00000"/>
                </a:solidFill>
                <a:latin typeface="Calibri" panose="020F0502020204030204" pitchFamily="34" charset="0"/>
              </a:rPr>
              <a:t>«</a:t>
            </a:r>
            <a:r>
              <a:rPr lang="ru-RU" sz="3600" b="1">
                <a:solidFill>
                  <a:srgbClr val="C00000"/>
                </a:solidFill>
                <a:latin typeface="Calibri" panose="020F0502020204030204" pitchFamily="34" charset="0"/>
              </a:rPr>
              <a:t>Маленькие чистюли</a:t>
            </a:r>
            <a:r>
              <a:rPr lang="ru-RU" sz="3600">
                <a:solidFill>
                  <a:srgbClr val="C00000"/>
                </a:solidFill>
                <a:latin typeface="Calibri" panose="020F0502020204030204" pitchFamily="34" charset="0"/>
              </a:rPr>
              <a:t>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по формированию у детей младшего дошкольного возраста культурно-гигиенических навыков</a:t>
            </a:r>
          </a:p>
        </p:txBody>
      </p:sp>
      <p:pic>
        <p:nvPicPr>
          <p:cNvPr id="12292" name="Picture 2" descr="F:\для презентации_Анна фото\IMG_57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844675"/>
            <a:ext cx="3600450" cy="27003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850" y="1844675"/>
            <a:ext cx="2447925" cy="2862263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Одна из главных задач проекта - формирование у детей навыков здорового образа жизни, развитии культурно-гигиенических навыков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04025" y="1844675"/>
            <a:ext cx="1871663" cy="2554288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2000" b="1">
                <a:solidFill>
                  <a:srgbClr val="000000"/>
                </a:solidFill>
                <a:latin typeface="Calibri" panose="020F0502020204030204" pitchFamily="34" charset="0"/>
              </a:rPr>
              <a:t>Привлечение  педагогов МБДОУ и родителей  детей к проекту и выполнению задач проекта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87675" y="4868863"/>
            <a:ext cx="3744913" cy="708025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2000" b="1">
                <a:solidFill>
                  <a:srgbClr val="000000"/>
                </a:solidFill>
                <a:latin typeface="Calibri" panose="020F0502020204030204" pitchFamily="34" charset="0"/>
              </a:rPr>
              <a:t>Мониторинг через опросы, анкетирование и наблюдение</a:t>
            </a:r>
          </a:p>
        </p:txBody>
      </p:sp>
    </p:spTree>
    <p:extLst>
      <p:ext uri="{BB962C8B-B14F-4D97-AF65-F5344CB8AC3E}">
        <p14:creationId xmlns:p14="http://schemas.microsoft.com/office/powerpoint/2010/main" val="392463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757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683568" y="404664"/>
            <a:ext cx="7848872" cy="121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Периоды комплектования и зачисления </a:t>
            </a:r>
          </a:p>
          <a:p>
            <a:pPr algn="ctr" rtl="0"/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 муниципальные дошкольные образовательные учреждения</a:t>
            </a:r>
          </a:p>
        </p:txBody>
      </p:sp>
      <p:sp>
        <p:nvSpPr>
          <p:cNvPr id="18436" name="WordArt 4"/>
          <p:cNvSpPr>
            <a:spLocks noChangeArrowheads="1" noChangeShapeType="1" noTextEdit="1"/>
          </p:cNvSpPr>
          <p:nvPr/>
        </p:nvSpPr>
        <p:spPr bwMode="auto">
          <a:xfrm>
            <a:off x="1763688" y="1916832"/>
            <a:ext cx="5400600" cy="9361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ПЕРИОД ОСНОВНОГО КОМПЛЕКТОВАНИЯ</a:t>
            </a:r>
          </a:p>
          <a:p>
            <a:pPr algn="ctr" rtl="0"/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ДОШКОЛЬНЫХ УЧРЕЖДЕНИЙ</a:t>
            </a:r>
          </a:p>
          <a:p>
            <a:pPr algn="ctr" rtl="0"/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(май-июль текущего года)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649348"/>
              </p:ext>
            </p:extLst>
          </p:nvPr>
        </p:nvGraphicFramePr>
        <p:xfrm>
          <a:off x="899592" y="3209512"/>
          <a:ext cx="7416824" cy="2452624"/>
        </p:xfrm>
        <a:graphic>
          <a:graphicData uri="http://schemas.openxmlformats.org/drawingml/2006/table">
            <a:tbl>
              <a:tblPr/>
              <a:tblGrid>
                <a:gridCol w="4477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Мероприятие по комплектованию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Сроки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Times New Roman"/>
                          <a:cs typeface="Times New Roman"/>
                        </a:rPr>
                        <a:t>Утверждение поименных списков детей на заседании городской комиссии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Calibri"/>
                          <a:cs typeface="Times New Roman"/>
                        </a:rPr>
                        <a:t>до 15 мая текущего года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Times New Roman"/>
                          <a:cs typeface="Times New Roman"/>
                        </a:rPr>
                        <a:t>Направление утверждение поименных списков детей в муниципальные дошкольные образовательные учреждения   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Calibri"/>
                          <a:cs typeface="Times New Roman"/>
                        </a:rPr>
                        <a:t>до 25 мая текущего года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Times New Roman"/>
                          <a:cs typeface="Times New Roman"/>
                        </a:rPr>
                        <a:t>Зачисление детей из утвержденного поименного списка детей в муниципальные дошкольные образовательные учреждения   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Calibri"/>
                          <a:cs typeface="Times New Roman"/>
                        </a:rPr>
                        <a:t> до 01 июля текущего года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683568" y="404664"/>
            <a:ext cx="7848872" cy="121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Периоды комплектования и зачисления </a:t>
            </a:r>
          </a:p>
          <a:p>
            <a:pPr algn="ctr" rtl="0"/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 муниципальные дошкольные образовательные учреждения</a:t>
            </a:r>
          </a:p>
        </p:txBody>
      </p:sp>
      <p:sp>
        <p:nvSpPr>
          <p:cNvPr id="20481" name="WordArt 1"/>
          <p:cNvSpPr>
            <a:spLocks noChangeArrowheads="1" noChangeShapeType="1" noTextEdit="1"/>
          </p:cNvSpPr>
          <p:nvPr/>
        </p:nvSpPr>
        <p:spPr bwMode="auto">
          <a:xfrm>
            <a:off x="2267744" y="1988840"/>
            <a:ext cx="4680520" cy="9361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ПЕРИОД ДОУКОМПЛЕКТОВАНИЯ</a:t>
            </a:r>
          </a:p>
          <a:p>
            <a:pPr algn="ctr" rtl="0"/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ДОШКОЛЬНЫХ УЧРЕЖДЕНИЙ</a:t>
            </a:r>
          </a:p>
          <a:p>
            <a:pPr algn="ctr" rtl="0"/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(в течение учебного года)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950965"/>
              </p:ext>
            </p:extLst>
          </p:nvPr>
        </p:nvGraphicFramePr>
        <p:xfrm>
          <a:off x="971600" y="3284984"/>
          <a:ext cx="7344816" cy="2146048"/>
        </p:xfrm>
        <a:graphic>
          <a:graphicData uri="http://schemas.openxmlformats.org/drawingml/2006/table">
            <a:tbl>
              <a:tblPr/>
              <a:tblGrid>
                <a:gridCol w="443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0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Мероприятие по комплектованию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Сроки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Утверждение поименных списков детей на заседании городской комиссии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до 05  числа каждого месяца текущего года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Направление утверждение поименных списков детей в муниципальные дошкольные образовательные учреждения  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 10 числа каждого месяца текущего года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Зачисление детей из утвержденного поименного списка детей в муниципальные дошкольные образовательные учреждения  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в течение 2-х месяцев с даты получения поименного списка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683568" y="412750"/>
            <a:ext cx="7848872" cy="121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Формирование списка детей для зачисления в группы полного дня </a:t>
            </a:r>
          </a:p>
          <a:p>
            <a:pPr algn="ctr" rtl="0"/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 муниципальные дошкольные образовательные учреждения</a:t>
            </a: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611560" y="1992173"/>
            <a:ext cx="777584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соответствии с 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Положением о порядке учета детей, подлежащих обучению по образовательным программам дошкольного образования в муниципальном образовании «город Екатеринбург» от 02.11.2021г. № 2121/46/36,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поимённый список детей в группы полного дня формируется с учётом даты постановки детей на учёт и направленности группы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наличия в учётных записях детей отметок о внеочередном и первоочередном праве на устройство в дошкольное учреждение.</a:t>
            </a:r>
            <a:endParaRPr kumimoji="0" lang="ru-RU" sz="20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683568" y="412750"/>
            <a:ext cx="7848872" cy="121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Формирование списка детей для зачисления в группы полного дня </a:t>
            </a:r>
          </a:p>
          <a:p>
            <a:pPr algn="ctr" rtl="0"/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 муниципальные дошкольные образовательные учреждения</a:t>
            </a: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683568" y="2159715"/>
            <a:ext cx="7992888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180975" algn="l"/>
                <a:tab pos="269875" algn="l"/>
              </a:tabLst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списка детей для зачисления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группы полного дня осуществляется отдельно по каждой возрастной группе в следующей последовательности: 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180975" algn="l"/>
                <a:tab pos="269875" algn="l"/>
              </a:tabLst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дети, имеющие </a:t>
            </a:r>
            <a:r>
              <a:rPr kumimoji="0" lang="ru-RU" sz="1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внеочередное право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устройство в дошкольное учреждение: 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прокуроров, сотрудников Следственного комитета РФ, судей, граждан, подвергшихся воздействию радиации;</a:t>
            </a: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90488" algn="l"/>
                <a:tab pos="180975" algn="l"/>
                <a:tab pos="269875" algn="l"/>
              </a:tabLst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дети, имеющие </a:t>
            </a:r>
            <a:r>
              <a:rPr kumimoji="0" lang="ru-RU" sz="1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первоочередное  право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устройство в дошкольное учреждение: 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военнослужащих; сотрудников, имеющих специальные звания и проходящие службу в учреждениях и органах уголовно-исполнительной системы, федеральной противопожарной службе Государственной противопожарной службы, органах по контролю за оборотом наркотических средств;  сотрудников полиции;  дети из многодетных семей; дети-инвалиды, дети, один из родителей которых является инвалидом; 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90488" algn="l"/>
                <a:tab pos="180975" algn="l"/>
                <a:tab pos="269875" algn="l"/>
              </a:tabLst>
            </a:pPr>
            <a:r>
              <a:rPr 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преимущественное право имеют 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</a:t>
            </a:r>
            <a:r>
              <a:rPr 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проживающие совместно с полнородным и </a:t>
            </a:r>
            <a:r>
              <a:rPr lang="ru-RU" sz="14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неполнородным</a:t>
            </a:r>
            <a:r>
              <a:rPr 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братом и (или) сестрой, посещающих детский сад, преимущественное право распространяется только на тот детский сад, в котором обучается полнородный (</a:t>
            </a:r>
            <a:r>
              <a:rPr lang="ru-RU" sz="14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неполнородный</a:t>
            </a:r>
            <a:r>
              <a:rPr 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брат и (или) сестра на момент </a:t>
            </a:r>
            <a:r>
              <a:rPr 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формирования списков;</a:t>
            </a: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180975" algn="l"/>
                <a:tab pos="269875" algn="l"/>
              </a:tabLst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дети, зачисляемые в дошкольное учреждение в соответствии с </a:t>
            </a:r>
            <a:r>
              <a:rPr kumimoji="0" lang="ru-RU" sz="1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очередностью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определенной по дате постановки на учет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755576" y="476672"/>
            <a:ext cx="7848872" cy="121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Формирование списка детей для зачисления в группы полного дня </a:t>
            </a:r>
          </a:p>
          <a:p>
            <a:pPr algn="ctr" rtl="0"/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 муниципальные дошкольные образовательные учреждения</a:t>
            </a: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899592" y="1660158"/>
            <a:ext cx="712879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Комплектование осуществляется электронной системой «Электронная очередь» на основании персональных данных ребенка, внесенных в учетную карточку.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946574"/>
              </p:ext>
            </p:extLst>
          </p:nvPr>
        </p:nvGraphicFramePr>
        <p:xfrm>
          <a:off x="827584" y="4221088"/>
          <a:ext cx="7272808" cy="2153190"/>
        </p:xfrm>
        <a:graphic>
          <a:graphicData uri="http://schemas.openxmlformats.org/drawingml/2006/table">
            <a:tbl>
              <a:tblPr/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4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03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Персональные данные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Пояснение (примечание)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3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3832" marR="6383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3832" marR="6383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35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Возрастная группа ребенка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По заявлению родителей (законных представителей) в персональную карточку ребенка вносится отметка о переводе ребенка в возрастную группу на один год старше.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WordArt 1"/>
          <p:cNvSpPr>
            <a:spLocks noChangeArrowheads="1" noChangeShapeType="1" noTextEdit="1"/>
          </p:cNvSpPr>
          <p:nvPr/>
        </p:nvSpPr>
        <p:spPr bwMode="auto">
          <a:xfrm>
            <a:off x="899592" y="3356992"/>
            <a:ext cx="7488832" cy="576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Дополнительные персональные данные, учитываемые при комплектовании</a:t>
            </a:r>
          </a:p>
        </p:txBody>
      </p:sp>
    </p:spTree>
  </p:cSld>
  <p:clrMapOvr>
    <a:masterClrMapping/>
  </p:clrMapOvr>
  <p:transition spd="med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1"/>
          <p:cNvSpPr>
            <a:spLocks noChangeArrowheads="1" noChangeShapeType="1" noTextEdit="1"/>
          </p:cNvSpPr>
          <p:nvPr/>
        </p:nvSpPr>
        <p:spPr bwMode="auto">
          <a:xfrm>
            <a:off x="755576" y="260648"/>
            <a:ext cx="7704856" cy="576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Дополнительные персональные данные, учитываемые при комплектовании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730617"/>
              </p:ext>
            </p:extLst>
          </p:nvPr>
        </p:nvGraphicFramePr>
        <p:xfrm>
          <a:off x="827584" y="908720"/>
          <a:ext cx="7632847" cy="5512558"/>
        </p:xfrm>
        <a:graphic>
          <a:graphicData uri="http://schemas.openxmlformats.org/drawingml/2006/table">
            <a:tbl>
              <a:tblPr/>
              <a:tblGrid>
                <a:gridCol w="14535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9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Адрес проживания ребенка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За адресом проживания ребенка автоматически закрепляется дошкольное учреждение в соответствии с Постановлением Администрации города Екатеринбург «Перечень территорий муниципального образования «город Екатеринбург», закрепляемых за муниципальными дошкольными образовательными организациями» от 18.03.2015 № 686.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По заявлению родителей (законных представителей) районными операторами вносятся изменения  в адрес проживания ребенка.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Желаемые дошкольные учреждения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Последовательность рассматриваемых вариантов дошкольных учреждений: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дошкольное учреждение, закрепленное за адресом проживания ребенка (при наличии мест);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желаемые дошкольные учреждения (варианты желаемых дошкольных учреждений вносятся в персональную карточку ребенка районными операторами) при наличии мест;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дошкольные учреждения, имеющие свободные места по требуемой возрастной группе.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При отсутствии мест в дошкольном учреждении по месту проживания ребенка в целях реализации права на дошкольное образование комиссией могут быть предложены места в других детских садах.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Адреса прикрепленные к </a:t>
            </a:r>
          </a:p>
          <a:p>
            <a:pPr lvl="0" algn="ctr"/>
            <a:r>
              <a:rPr lang="ru-RU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МБДОУ – детский сад комбинированного вида № 27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80264" y="2362085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ул. Бебеля (четная сторона) - № 130 – 134а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9619" y="3293391"/>
            <a:ext cx="5941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ул. Опалихинская (четная сторона) № 40, 44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28599" y="4224697"/>
            <a:ext cx="6089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ул. Черепанова (четная сторона) № 4, 4а, 6, 8</a:t>
            </a:r>
          </a:p>
        </p:txBody>
      </p:sp>
    </p:spTree>
    <p:extLst>
      <p:ext uri="{BB962C8B-B14F-4D97-AF65-F5344CB8AC3E}">
        <p14:creationId xmlns:p14="http://schemas.microsoft.com/office/powerpoint/2010/main" val="1900255169"/>
      </p:ext>
    </p:extLst>
  </p:cSld>
  <p:clrMapOvr>
    <a:masterClrMapping/>
  </p:clrMapOvr>
  <p:transition spd="slow">
    <p:wedg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1_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2_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5.xml><?xml version="1.0" encoding="utf-8"?>
<a:theme xmlns:a="http://schemas.openxmlformats.org/drawingml/2006/main" name="3_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6.xml><?xml version="1.0" encoding="utf-8"?>
<a:theme xmlns:a="http://schemas.openxmlformats.org/drawingml/2006/main" name="4_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1926</Words>
  <Application>Microsoft Office PowerPoint</Application>
  <PresentationFormat>Экран (4:3)</PresentationFormat>
  <Paragraphs>160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27</vt:i4>
      </vt:variant>
    </vt:vector>
  </HeadingPairs>
  <TitlesOfParts>
    <vt:vector size="39" baseType="lpstr">
      <vt:lpstr>14216</vt:lpstr>
      <vt:lpstr>Arial</vt:lpstr>
      <vt:lpstr>Calibri</vt:lpstr>
      <vt:lpstr>Calibri Light</vt:lpstr>
      <vt:lpstr>Times New Roman</vt:lpstr>
      <vt:lpstr>Wingdings</vt:lpstr>
      <vt:lpstr>Тема Office</vt:lpstr>
      <vt:lpstr>Ретро</vt:lpstr>
      <vt:lpstr>1_Ретро</vt:lpstr>
      <vt:lpstr>2_Ретро</vt:lpstr>
      <vt:lpstr>3_Ретро</vt:lpstr>
      <vt:lpstr>4_Ретро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Порядок и условия перевода обучающегося из одной организации, осуществляющей образовательную деятельность по образовательным программам дошкольного образования, в другие организации, осуществляющие образовательную деятельность по образовательным программам соответствующих уровня и направленности, регламентируется приказом Министерства образования и науки Российской Федерации от 28.12.2015 № 1527 (зарегистрирован в Минюсте РФ 02.02.2016 № 40944).  Согласно указанному выше порядку, родители (законные представители) обучающегося обращаются к руководителю выбранной принимающей организации с запросом о наличии свободных мест соответствующей возрастной категории.  При отсутствии свободных мест в выбранной организации родителям (законным представителям) необходимо обратиться в Департамент образования Администрации города Екатеринбурга для определения принимающей организации из числа муниципальных образовательных организаций.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Теремок-3</dc:creator>
  <cp:lastModifiedBy>ДС 27</cp:lastModifiedBy>
  <cp:revision>47</cp:revision>
  <dcterms:created xsi:type="dcterms:W3CDTF">2016-04-04T07:48:39Z</dcterms:created>
  <dcterms:modified xsi:type="dcterms:W3CDTF">2026-04-03T04:47:46Z</dcterms:modified>
</cp:coreProperties>
</file>