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256" r:id="rId7"/>
    <p:sldId id="294" r:id="rId8"/>
    <p:sldId id="258" r:id="rId9"/>
    <p:sldId id="262" r:id="rId10"/>
    <p:sldId id="263" r:id="rId11"/>
    <p:sldId id="264" r:id="rId12"/>
    <p:sldId id="265" r:id="rId13"/>
    <p:sldId id="266" r:id="rId14"/>
    <p:sldId id="278" r:id="rId15"/>
    <p:sldId id="259" r:id="rId16"/>
    <p:sldId id="267" r:id="rId17"/>
    <p:sldId id="271" r:id="rId18"/>
    <p:sldId id="277" r:id="rId19"/>
    <p:sldId id="269" r:id="rId20"/>
    <p:sldId id="279" r:id="rId21"/>
    <p:sldId id="298" r:id="rId22"/>
    <p:sldId id="280" r:id="rId23"/>
    <p:sldId id="281" r:id="rId24"/>
    <p:sldId id="282" r:id="rId25"/>
    <p:sldId id="284" r:id="rId26"/>
    <p:sldId id="285" r:id="rId27"/>
    <p:sldId id="288" r:id="rId28"/>
    <p:sldId id="289" r:id="rId29"/>
    <p:sldId id="290" r:id="rId30"/>
    <p:sldId id="291" r:id="rId31"/>
    <p:sldId id="292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064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662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93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343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486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279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28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6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266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98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485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917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6263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0981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5382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352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7314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6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374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600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1621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46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019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827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3300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21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8253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56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807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7099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6610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038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4232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691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8513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251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107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9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643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9557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4558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8417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5191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5914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9880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896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90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45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6531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394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5628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830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50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7839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226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03.04.2026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1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03.04.2026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03.04.2026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013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03.04.2026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72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03.04.2026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62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уведомление дошкольного учреждения (формы информирования в соответствии с Правилами приема детей, утвержденными локальным актов дошкольного учреждения).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После получения информации о предоставленном дошкольном учреждении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909936" y="332656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дошкольное учреждение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Верх-Исетского района. 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19572" y="908720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</a:p>
        </p:txBody>
      </p:sp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512676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/>
              <a:t>	</a:t>
            </a:r>
            <a:r>
              <a:rPr lang="ru-RU" altLang="ru-RU" sz="3600" b="1" dirty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работы  ДОУ в условиях ФГОС ДО   </a:t>
            </a:r>
          </a:p>
        </p:txBody>
      </p:sp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4991" y="620688"/>
            <a:ext cx="3703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Обзорная справка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1600" y="1336018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cs typeface="Times New Roman" panose="02020603050405020304" pitchFamily="18" charset="0"/>
              </a:rPr>
              <a:t>МБДОУ – детский сад комбинированного</a:t>
            </a:r>
            <a:r>
              <a:rPr lang="ru-R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 вида № 27  </a:t>
            </a:r>
            <a:r>
              <a:rPr lang="ru-RU" sz="2000" b="1" dirty="0">
                <a:cs typeface="Times New Roman" panose="02020603050405020304" pitchFamily="18" charset="0"/>
              </a:rPr>
              <a:t> функционирует с  апреля 1986 года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3891559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Структура МБДОУ: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2</a:t>
            </a:r>
            <a:r>
              <a:rPr lang="ru-RU" b="1" dirty="0"/>
              <a:t> группы для детей раннего возраста</a:t>
            </a:r>
          </a:p>
          <a:p>
            <a:r>
              <a:rPr lang="ru-RU" b="1" dirty="0">
                <a:solidFill>
                  <a:prstClr val="black"/>
                </a:solidFill>
              </a:rPr>
              <a:t>                            8 групп для детей с тяжелым нарушением речи</a:t>
            </a: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                            3 групп общеобразовательной направленности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prstClr val="black"/>
                </a:solidFill>
              </a:rPr>
              <a:t>                            Оборудованный музыкальный и спортивный зал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2226088"/>
            <a:ext cx="69633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Режим жизнедеятельности МБДОУ:</a:t>
            </a:r>
            <a:endParaRPr lang="ru-RU" dirty="0"/>
          </a:p>
          <a:p>
            <a:r>
              <a:rPr lang="ru-RU" b="1" dirty="0"/>
              <a:t>                      *  пятидневная рабочая неделя</a:t>
            </a:r>
            <a:endParaRPr lang="ru-RU" dirty="0"/>
          </a:p>
          <a:p>
            <a:r>
              <a:rPr lang="ru-RU" b="1" dirty="0"/>
              <a:t>                      *  продолжительность пребывания </a:t>
            </a:r>
            <a:endParaRPr lang="ru-RU" dirty="0"/>
          </a:p>
          <a:p>
            <a:r>
              <a:rPr lang="ru-RU" b="1" dirty="0"/>
              <a:t>                          ребенка в детском саду с 7.30 до 18.00</a:t>
            </a:r>
            <a:endParaRPr lang="ru-RU" dirty="0"/>
          </a:p>
          <a:p>
            <a:r>
              <a:rPr lang="ru-RU" b="1" dirty="0"/>
              <a:t>                      *  четырёхразовое питание                 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1611" y="5733256"/>
            <a:ext cx="3049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МБДОУ посещают 255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093952"/>
      </p:ext>
    </p:extLst>
  </p:cSld>
  <p:clrMapOvr>
    <a:masterClrMapping/>
  </p:clrMapOvr>
  <p:transition spd="slow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003" y="620688"/>
            <a:ext cx="5323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План комплектования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на 2026-2027 учебный 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2226088"/>
            <a:ext cx="6408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2026-2027 учебном году планируется к набору: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- одна группа раннего возраста от 1,5 до 2 лет;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>
                <a:solidFill>
                  <a:prstClr val="black"/>
                </a:solidFill>
                <a:latin typeface="Calibri"/>
              </a:rPr>
              <a:t>	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ru-RU" b="1" i="1" dirty="0">
                <a:solidFill>
                  <a:prstClr val="black"/>
                </a:solidFill>
                <a:latin typeface="Calibri"/>
              </a:rPr>
              <a:t>одна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группа для детей с ТНР от 3 до 4 лет;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- одна группа для детей с ТНР от 4 до 5 лет;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>
                <a:solidFill>
                  <a:prstClr val="black"/>
                </a:solidFill>
                <a:latin typeface="Calibri"/>
              </a:rPr>
              <a:t>	- одна группа для детей с ТНР от 5 до 6 лет.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 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         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819057"/>
      </p:ext>
    </p:extLst>
  </p:cSld>
  <p:clrMapOvr>
    <a:masterClrMapping/>
  </p:clrMapOvr>
  <p:transition spd="slow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870901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Педагогический состав МБДОУ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9639" y="1988840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Участниками образовательного процесса в МБДОУ являются:       </a:t>
            </a:r>
            <a:endParaRPr lang="ru-RU" sz="2000" dirty="0"/>
          </a:p>
          <a:p>
            <a:r>
              <a:rPr lang="ru-RU" sz="2000" dirty="0"/>
              <a:t> </a:t>
            </a:r>
          </a:p>
          <a:p>
            <a:r>
              <a:rPr lang="ru-RU" sz="2000" b="1" dirty="0"/>
              <a:t>Педагоги – 31 человек</a:t>
            </a:r>
          </a:p>
          <a:p>
            <a:endParaRPr lang="ru-RU" sz="1000" dirty="0"/>
          </a:p>
          <a:p>
            <a:r>
              <a:rPr lang="ru-RU" sz="2000" b="1" dirty="0"/>
              <a:t>                Из них специалисты:</a:t>
            </a:r>
          </a:p>
          <a:p>
            <a:endParaRPr lang="ru-RU" sz="1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/>
              <a:t>музыкальные руководители</a:t>
            </a:r>
            <a:endParaRPr lang="ru-RU" sz="2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/>
              <a:t>инструктор по физической культуре</a:t>
            </a:r>
            <a:endParaRPr lang="ru-RU" sz="2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/>
              <a:t>учителя – логопеды</a:t>
            </a:r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/>
              <a:t>педагоги-психологи</a:t>
            </a:r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/>
              <a:t>учителя-дефектологи</a:t>
            </a:r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 err="1"/>
              <a:t>тьюторы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95130" y="5562367"/>
            <a:ext cx="8044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Все педагоги имеют первую и высшую квалификационную категорию</a:t>
            </a:r>
          </a:p>
        </p:txBody>
      </p:sp>
    </p:spTree>
    <p:extLst>
      <p:ext uri="{BB962C8B-B14F-4D97-AF65-F5344CB8AC3E}">
        <p14:creationId xmlns:p14="http://schemas.microsoft.com/office/powerpoint/2010/main" val="1932595466"/>
      </p:ext>
    </p:extLst>
  </p:cSld>
  <p:clrMapOvr>
    <a:masterClrMapping/>
  </p:clrMapOvr>
  <p:transition spd="slow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26121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Образовательная программа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631" y="4725144"/>
            <a:ext cx="57606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И учебно-методический комплект по </a:t>
            </a:r>
            <a:r>
              <a:rPr lang="ru-RU" sz="2000" b="1" dirty="0" err="1"/>
              <a:t>иновационной</a:t>
            </a:r>
            <a:r>
              <a:rPr lang="ru-RU" sz="2000" b="1" dirty="0"/>
              <a:t> программе дошкольного образования «От рождения до школы». под редакцией </a:t>
            </a:r>
            <a:r>
              <a:rPr lang="ru-RU" sz="2000" b="1" dirty="0" err="1"/>
              <a:t>Н.Е.Вераксы</a:t>
            </a:r>
            <a:r>
              <a:rPr lang="ru-RU" sz="2000" b="1" dirty="0"/>
              <a:t>.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978113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</a:rPr>
              <a:t>Образовательная деятельность в МБДОУ осуществляется по основной образовательной программе дошкольного образования разработанная на основе примерной основной образовательной программе дошкольного образования, одобренная решением федерального учебно-методического объединения по общему образованию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https://static-eu.insales.ru/images/products/1/6141/246601725/%D0%969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71" y="3145465"/>
            <a:ext cx="2304169" cy="328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890584"/>
      </p:ext>
    </p:extLst>
  </p:cSld>
  <p:clrMapOvr>
    <a:masterClrMapping/>
  </p:clrMapOvr>
  <p:transition spd="slow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548680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Адаптированная программа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11035"/>
            <a:ext cx="792088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Адаптированная основная образовательная программа дошкольного образования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(для дошкольников с тяжелыми нарушениями речи)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for-kidsandmum.ru/images/10137484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36912"/>
            <a:ext cx="2708294" cy="391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464744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Порядок приема на обучение по образовательным программам дошкольного образования (утвержден приказом Министерства Просвещения РФ от 15 мая 2020 г. N 236);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утвержденный Постановлением </a:t>
            </a:r>
            <a:r>
              <a:rPr lang="ru-RU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Главы Екатеринбурга № 2365 от 29.10.2021;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</a:p>
        </p:txBody>
      </p:sp>
    </p:spTree>
    <p:extLst>
      <p:ext uri="{BB962C8B-B14F-4D97-AF65-F5344CB8AC3E}">
        <p14:creationId xmlns:p14="http://schemas.microsoft.com/office/powerpoint/2010/main" val="1512612937"/>
      </p:ext>
    </p:extLst>
  </p:cSld>
  <p:clrMapOvr>
    <a:masterClrMapping/>
  </p:clrMapOvr>
  <p:transition spd="med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3024336" cy="20162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12776"/>
            <a:ext cx="2847190" cy="1898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5" y="3212976"/>
            <a:ext cx="2141984" cy="3212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513" y="2564904"/>
            <a:ext cx="3091272" cy="2060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77398"/>
            <a:ext cx="2382011" cy="3573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032955"/>
            <a:ext cx="2382011" cy="35730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16" y="1412776"/>
            <a:ext cx="6084168" cy="4056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82" y="1442331"/>
            <a:ext cx="5854436" cy="39029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28" y="1052736"/>
            <a:ext cx="7297369" cy="486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2893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7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2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75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2382444" cy="3573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950" y="332656"/>
            <a:ext cx="3513140" cy="2343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904" y="325524"/>
            <a:ext cx="3923293" cy="2612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50" y="1442845"/>
            <a:ext cx="3165816" cy="4221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18" y="3905672"/>
            <a:ext cx="3660202" cy="2434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875" y="2153326"/>
            <a:ext cx="2459765" cy="1844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852936"/>
            <a:ext cx="2478021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537" y="2930367"/>
            <a:ext cx="2426401" cy="363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258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1" descr="F:\для презентации_Анна фото\FullSizeRender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38305"/>
            <a:ext cx="3181662" cy="4241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755650" y="1252538"/>
            <a:ext cx="5689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ОО «ФИЗИЧЕСКОЕ РАЗВИТИЕ»</a:t>
            </a:r>
          </a:p>
        </p:txBody>
      </p:sp>
      <p:sp>
        <p:nvSpPr>
          <p:cNvPr id="30724" name="Прямоугольник 4"/>
          <p:cNvSpPr>
            <a:spLocks noChangeArrowheads="1"/>
          </p:cNvSpPr>
          <p:nvPr/>
        </p:nvSpPr>
        <p:spPr bwMode="auto">
          <a:xfrm>
            <a:off x="3624263" y="1938338"/>
            <a:ext cx="5183187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Здоровьесберегающие</a:t>
            </a: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технологии;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Центр физического развития;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Нестандартное физкультурное оборудование;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Система </a:t>
            </a:r>
            <a:r>
              <a:rPr lang="ru-RU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здоровьесбережение</a:t>
            </a: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детей;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Проект «Маленькие чистюли»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841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323850" y="1255713"/>
            <a:ext cx="59039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2060"/>
                </a:solidFill>
                <a:latin typeface="Calibri" panose="020F0502020204030204" pitchFamily="34" charset="0"/>
              </a:rPr>
              <a:t>ОО «ПОЗНАВАТЕЛЬНОЕ РАЗВИТИЕ»</a:t>
            </a:r>
          </a:p>
        </p:txBody>
      </p:sp>
      <p:pic>
        <p:nvPicPr>
          <p:cNvPr id="15364" name="Picture 1" descr="F:\для презентации_Анна фото\FullSizeRen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739567"/>
            <a:ext cx="3227477" cy="430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Прямоугольник 4"/>
          <p:cNvSpPr>
            <a:spLocks noChangeArrowheads="1"/>
          </p:cNvSpPr>
          <p:nvPr/>
        </p:nvSpPr>
        <p:spPr bwMode="auto">
          <a:xfrm>
            <a:off x="539750" y="2133600"/>
            <a:ext cx="4895850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b="1">
                <a:solidFill>
                  <a:srgbClr val="000000"/>
                </a:solidFill>
                <a:latin typeface="Calibri" panose="020F0502020204030204" pitchFamily="34" charset="0"/>
              </a:rPr>
              <a:t>Центры активности: центр игры, центр творчества, центр театра, центр строительно-конструктивных игр, центр моторики и сенсорного развития;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0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b="1">
                <a:solidFill>
                  <a:srgbClr val="000000"/>
                </a:solidFill>
                <a:latin typeface="Calibri" panose="020F0502020204030204" pitchFamily="34" charset="0"/>
              </a:rPr>
              <a:t>Традиционные и нетрадиционные методы работы: артикуляционная гимнастика, пальчиковая гимнастика, элементы психогимнастики и дыхательной гимнастики.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709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555625" y="1341438"/>
            <a:ext cx="698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2060"/>
                </a:solidFill>
                <a:latin typeface="Calibri" panose="020F0502020204030204" pitchFamily="34" charset="0"/>
              </a:rPr>
              <a:t>ОО «ХУДОЖЕСТВЕННО -ЭСТЕТИЧЕСКОЕ РАЗВИТИЕ»</a:t>
            </a:r>
          </a:p>
        </p:txBody>
      </p:sp>
      <p:sp>
        <p:nvSpPr>
          <p:cNvPr id="34819" name="Прямоугольник 4"/>
          <p:cNvSpPr>
            <a:spLocks noChangeArrowheads="1"/>
          </p:cNvSpPr>
          <p:nvPr/>
        </p:nvSpPr>
        <p:spPr bwMode="auto">
          <a:xfrm>
            <a:off x="4139952" y="1989138"/>
            <a:ext cx="4391273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Акцент в выборе игр для детей раннего возраста на основе сенсорных и моторных игр;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Интеграции с образовательными областями</a:t>
            </a:r>
          </a:p>
        </p:txBody>
      </p:sp>
      <p:pic>
        <p:nvPicPr>
          <p:cNvPr id="5" name="Picture 2" descr="F:\для презентации_Анна фото\FullSizeRender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2615881" cy="3487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887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66713" y="4986338"/>
            <a:ext cx="8305800" cy="1295400"/>
          </a:xfrm>
          <a:prstGeom prst="snip2DiagRect">
            <a:avLst/>
          </a:prstGeom>
          <a:solidFill>
            <a:schemeClr val="accent1">
              <a:alpha val="33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468313" y="568325"/>
            <a:ext cx="8101012" cy="1295400"/>
          </a:xfrm>
          <a:prstGeom prst="snip2DiagRect">
            <a:avLst/>
          </a:prstGeom>
          <a:solidFill>
            <a:schemeClr val="accent1">
              <a:alpha val="33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825" y="182563"/>
            <a:ext cx="611981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Calibri Light" panose="020F0302020204030204"/>
                <a:cs typeface="Arial" panose="020B0604020202020204" pitchFamily="34" charset="0"/>
              </a:rPr>
              <a:t>Развивающий альбом «Страна игр»</a:t>
            </a:r>
          </a:p>
        </p:txBody>
      </p:sp>
      <p:sp>
        <p:nvSpPr>
          <p:cNvPr id="35845" name="Прямоугольник 2"/>
          <p:cNvSpPr>
            <a:spLocks noChangeArrowheads="1"/>
          </p:cNvSpPr>
          <p:nvPr/>
        </p:nvSpPr>
        <p:spPr bwMode="auto">
          <a:xfrm>
            <a:off x="468313" y="5164138"/>
            <a:ext cx="83058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prstClr val="white"/>
                </a:solidFill>
                <a:latin typeface="14216"/>
                <a:cs typeface="Times New Roman" panose="02020603050405020304" pitchFamily="18" charset="0"/>
              </a:rPr>
              <a:t>В результате у воспитанников развита моторика, логика, мышление, активизировался словарный запас, расширился кругозор, пространственное мышление и цветовосприятие.</a:t>
            </a:r>
            <a:endParaRPr lang="ru-RU" sz="1400" b="1">
              <a:solidFill>
                <a:prstClr val="white"/>
              </a:solidFill>
              <a:latin typeface="14216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846" name="Прямоугольник 3"/>
          <p:cNvSpPr>
            <a:spLocks noChangeArrowheads="1"/>
          </p:cNvSpPr>
          <p:nvPr/>
        </p:nvSpPr>
        <p:spPr bwMode="auto">
          <a:xfrm>
            <a:off x="468313" y="615950"/>
            <a:ext cx="81010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prstClr val="white"/>
                </a:solidFill>
                <a:latin typeface="14216"/>
              </a:rPr>
              <a:t>Дети должны изучать мир посредством естественности и гуманного воспитания и обучения, а именно изучать тогда и то, к чему готова уже психика и мозг. Именно на этой системе и построено создание игр на липучках для детей «Страна игр»</a:t>
            </a:r>
            <a:endParaRPr lang="ru-RU" b="1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60" y="1868204"/>
            <a:ext cx="2440935" cy="1698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10" y="3469419"/>
            <a:ext cx="2257608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8" y="2862363"/>
            <a:ext cx="1744191" cy="2325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119" y="1966451"/>
            <a:ext cx="1684474" cy="2245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563285"/>
            <a:ext cx="1974046" cy="2632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858" y="1827164"/>
            <a:ext cx="1825757" cy="2434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7024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2"/>
          <p:cNvSpPr txBox="1">
            <a:spLocks noChangeArrowheads="1"/>
          </p:cNvSpPr>
          <p:nvPr/>
        </p:nvSpPr>
        <p:spPr bwMode="auto">
          <a:xfrm>
            <a:off x="1042988" y="476250"/>
            <a:ext cx="748982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>
                <a:solidFill>
                  <a:srgbClr val="C00000"/>
                </a:solidFill>
                <a:latin typeface="Calibri" panose="020F0502020204030204" pitchFamily="34" charset="0"/>
              </a:rPr>
              <a:t>«</a:t>
            </a:r>
            <a:r>
              <a:rPr lang="ru-RU" sz="3600" b="1">
                <a:solidFill>
                  <a:srgbClr val="C00000"/>
                </a:solidFill>
                <a:latin typeface="Calibri" panose="020F0502020204030204" pitchFamily="34" charset="0"/>
              </a:rPr>
              <a:t>Маленькие чистюли</a:t>
            </a:r>
            <a:r>
              <a:rPr lang="ru-RU" sz="3600">
                <a:solidFill>
                  <a:srgbClr val="C00000"/>
                </a:solidFill>
                <a:latin typeface="Calibri" panose="020F0502020204030204" pitchFamily="34" charset="0"/>
              </a:rPr>
              <a:t>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 формированию у детей младшего дошкольного возраста культурно-гигиенических навыков</a:t>
            </a:r>
          </a:p>
        </p:txBody>
      </p:sp>
      <p:pic>
        <p:nvPicPr>
          <p:cNvPr id="12292" name="Picture 2" descr="F:\для презентации_Анна фото\IMG_57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844675"/>
            <a:ext cx="3600450" cy="2700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850" y="1844675"/>
            <a:ext cx="2447925" cy="286226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Одна из главных задач проекта - формирование у детей навыков здорового образа жизни, развитии культурно-гигиенических навыков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04025" y="1844675"/>
            <a:ext cx="1871663" cy="255428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000" b="1">
                <a:solidFill>
                  <a:srgbClr val="000000"/>
                </a:solidFill>
                <a:latin typeface="Calibri" panose="020F0502020204030204" pitchFamily="34" charset="0"/>
              </a:rPr>
              <a:t>Привлечение  педагогов МБДОУ и родителей  детей к проекту и выполнению задач проекта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87675" y="4868863"/>
            <a:ext cx="3744913" cy="70802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000" b="1">
                <a:solidFill>
                  <a:srgbClr val="000000"/>
                </a:solidFill>
                <a:latin typeface="Calibri" panose="020F0502020204030204" pitchFamily="34" charset="0"/>
              </a:rPr>
              <a:t>Мониторинг через опросы, анкетирование и наблюдение</a:t>
            </a:r>
          </a:p>
        </p:txBody>
      </p:sp>
    </p:spTree>
    <p:extLst>
      <p:ext uri="{BB962C8B-B14F-4D97-AF65-F5344CB8AC3E}">
        <p14:creationId xmlns:p14="http://schemas.microsoft.com/office/powerpoint/2010/main" val="392463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57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(май-июль текущего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45262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50965"/>
              </p:ext>
            </p:extLst>
          </p:nvPr>
        </p:nvGraphicFramePr>
        <p:xfrm>
          <a:off x="971600" y="3284984"/>
          <a:ext cx="7344816" cy="2146048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10 числа каждого месяца текущего года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992173"/>
            <a:ext cx="7775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Положением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2121/46/36,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дошкольное учреждение.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2159715"/>
            <a:ext cx="799288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 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преимущественное право имеют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проживающие совместно с полнородным и </a:t>
            </a:r>
            <a:r>
              <a:rPr lang="ru-RU" sz="14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неполнородным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братом и (или) сестрой, посещающих детский сад, преимущественное право распространяется только на тот детский сад, в котором обучается полнородный (</a:t>
            </a:r>
            <a:r>
              <a:rPr lang="ru-RU" sz="14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неполнородный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брат и (или) сестра на момент </a:t>
            </a:r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формирования списков;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946574"/>
              </p:ext>
            </p:extLst>
          </p:nvPr>
        </p:nvGraphicFramePr>
        <p:xfrm>
          <a:off x="827584" y="4221088"/>
          <a:ext cx="7272808" cy="2153190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в 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730617"/>
              </p:ext>
            </p:extLst>
          </p:nvPr>
        </p:nvGraphicFramePr>
        <p:xfrm>
          <a:off x="827584" y="908720"/>
          <a:ext cx="7632847" cy="5512558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дошкольное учреждение 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учреждений: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дошкольное учреждение, закрепленное 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учреждения 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дошкольные учреждения, имеющие свободные места по требуемой возрастной группе.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При отсутствии мест в дошкольном учреждении по месту проживания ребенка в целях реализации права на дошкольное образование комиссией могут быть предложены места в других детских садах.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Адреса прикрепленные к </a:t>
            </a:r>
          </a:p>
          <a:p>
            <a:pPr lvl="0" algn="ctr"/>
            <a:r>
              <a:rPr lang="ru-RU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– детский сад комбинированного вида №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264" y="2362085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ул. Бебеля (четная сторона) - № 130 – 134а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619" y="3293391"/>
            <a:ext cx="5941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ул. Опалихинская (четная сторона) № 40, 44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8599" y="4224697"/>
            <a:ext cx="6089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ул. Черепанова (четная сторона) № 4, 4а, 6, 8</a:t>
            </a:r>
          </a:p>
        </p:txBody>
      </p:sp>
    </p:spTree>
    <p:extLst>
      <p:ext uri="{BB962C8B-B14F-4D97-AF65-F5344CB8AC3E}">
        <p14:creationId xmlns:p14="http://schemas.microsoft.com/office/powerpoint/2010/main" val="1900255169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1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2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5.xml><?xml version="1.0" encoding="utf-8"?>
<a:theme xmlns:a="http://schemas.openxmlformats.org/drawingml/2006/main" name="3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6.xml><?xml version="1.0" encoding="utf-8"?>
<a:theme xmlns:a="http://schemas.openxmlformats.org/drawingml/2006/main" name="4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1926</Words>
  <Application>Microsoft Office PowerPoint</Application>
  <PresentationFormat>Экран (4:3)</PresentationFormat>
  <Paragraphs>160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14216</vt:lpstr>
      <vt:lpstr>Arial</vt:lpstr>
      <vt:lpstr>Calibri</vt:lpstr>
      <vt:lpstr>Calibri Light</vt:lpstr>
      <vt:lpstr>Times New Roman</vt:lpstr>
      <vt:lpstr>Wingdings</vt:lpstr>
      <vt:lpstr>Тема Office</vt:lpstr>
      <vt:lpstr>Ретро</vt:lpstr>
      <vt:lpstr>1_Ретро</vt:lpstr>
      <vt:lpstr>2_Ретро</vt:lpstr>
      <vt:lpstr>3_Ретро</vt:lpstr>
      <vt:lpstr>4_Ретро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ДС 27</cp:lastModifiedBy>
  <cp:revision>47</cp:revision>
  <dcterms:created xsi:type="dcterms:W3CDTF">2016-04-04T07:48:39Z</dcterms:created>
  <dcterms:modified xsi:type="dcterms:W3CDTF">2026-04-03T04:47:46Z</dcterms:modified>
</cp:coreProperties>
</file>