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1052736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064896" cy="2160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3" y="1484784"/>
            <a:ext cx="7713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Психологическая готовность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школьному обучению</a:t>
            </a:r>
          </a:p>
        </p:txBody>
      </p:sp>
    </p:spTree>
    <p:extLst>
      <p:ext uri="{BB962C8B-B14F-4D97-AF65-F5344CB8AC3E}">
        <p14:creationId xmlns="" xmlns:p14="http://schemas.microsoft.com/office/powerpoint/2010/main" val="386082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630"/>
            <a:ext cx="8229600" cy="101297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Чтобы ваши усилия были эффективными, воспользуйтесь следующими советами: </a:t>
            </a:r>
            <a:endParaRPr lang="ru-RU" sz="2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Дети </a:t>
            </a:r>
            <a:r>
              <a:rPr lang="ru-RU" sz="2000" dirty="0">
                <a:solidFill>
                  <a:srgbClr val="002060"/>
                </a:solidFill>
              </a:rPr>
              <a:t>дошкольного возраста плохо воспринимают строго регламентированные, повторяющиеся, монотонные занятия. Поэтому, при проведении занятий лучше выбирать игровую форму.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Развивайте </a:t>
            </a:r>
            <a:r>
              <a:rPr lang="ru-RU" sz="2000" dirty="0">
                <a:solidFill>
                  <a:srgbClr val="002060"/>
                </a:solidFill>
              </a:rPr>
              <a:t>в ребенке навыки общения, дух сотрудничества и коллективизма; научите ребенка дружить с другими детьми, делить с ними успехи и неудачи: все это ему пригодится в социально сложной атмосфере общеобразовательной школы.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Избегайте </a:t>
            </a:r>
            <a:r>
              <a:rPr lang="ru-RU" sz="2000" dirty="0">
                <a:solidFill>
                  <a:srgbClr val="002060"/>
                </a:solidFill>
              </a:rPr>
              <a:t>неодобрительной оценки, находите слова поддержки, чаще хвалите ребенка за его терпение, настойчивость и т.д. Никогда не подчеркивайте его слабости в сравнении с другими детьми. Формируйте у него уверенность в своих силах.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А </a:t>
            </a:r>
            <a:r>
              <a:rPr lang="ru-RU" sz="2000" dirty="0">
                <a:solidFill>
                  <a:srgbClr val="002060"/>
                </a:solidFill>
              </a:rPr>
              <a:t>самое главное, постарайтесь не воспринимать занятия с ребенком как тяжелый труд, радуйтесь и получайте удовольствие от процесса общения, никогда не теряйте чувство юмора. Помните, что у вас появилась прекрасная возможность подружиться с ребенком. 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006151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7260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5400" b="1" dirty="0">
                <a:solidFill>
                  <a:srgbClr val="C00000"/>
                </a:solidFill>
              </a:rPr>
              <a:t>У</a:t>
            </a:r>
            <a:r>
              <a:rPr lang="ru-RU" sz="5400" b="1" dirty="0" smtClean="0">
                <a:solidFill>
                  <a:srgbClr val="C00000"/>
                </a:solidFill>
              </a:rPr>
              <a:t>спехов Вам,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больше </a:t>
            </a:r>
            <a:r>
              <a:rPr lang="ru-RU" sz="5400" b="1" dirty="0">
                <a:solidFill>
                  <a:srgbClr val="C00000"/>
                </a:solidFill>
              </a:rPr>
              <a:t>веры в себя </a:t>
            </a:r>
            <a:endParaRPr lang="ru-RU" sz="5400" b="1" dirty="0" smtClean="0">
              <a:solidFill>
                <a:srgbClr val="C00000"/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и </a:t>
            </a:r>
            <a:r>
              <a:rPr lang="ru-RU" sz="5400" b="1" dirty="0">
                <a:solidFill>
                  <a:srgbClr val="C00000"/>
                </a:solidFill>
              </a:rPr>
              <a:t>возможности своего ребенка! </a:t>
            </a:r>
            <a:endParaRPr lang="ru-RU" sz="5400" b="1" dirty="0" smtClean="0">
              <a:solidFill>
                <a:srgbClr val="C00000"/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ru-RU" sz="54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5400" dirty="0" smtClean="0"/>
              <a:t> </a:t>
            </a: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4026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835292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b="1" dirty="0">
                <a:solidFill>
                  <a:srgbClr val="002060"/>
                </a:solidFill>
              </a:rPr>
              <a:t> </a:t>
            </a:r>
            <a:r>
              <a:rPr lang="ru-RU" sz="4400" b="1" dirty="0">
                <a:solidFill>
                  <a:srgbClr val="002060"/>
                </a:solidFill>
              </a:rPr>
              <a:t>«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Быть готовым к школе – </a:t>
            </a:r>
          </a:p>
          <a:p>
            <a:pPr algn="ctr">
              <a:defRPr/>
            </a:pPr>
            <a:r>
              <a:rPr lang="ru-RU" sz="4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значит 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уметь читать, писать и считать. </a:t>
            </a:r>
          </a:p>
          <a:p>
            <a:pPr algn="ctr"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Быть готовым к школе </a:t>
            </a:r>
            <a:r>
              <a:rPr lang="ru-RU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значит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быть готовым всему </a:t>
            </a: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этому </a:t>
            </a:r>
            <a:r>
              <a:rPr lang="ru-RU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научиться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!»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</a:rPr>
              <a:t>                                        </a:t>
            </a:r>
            <a:r>
              <a:rPr lang="ru-RU" sz="3600" b="1" dirty="0" smtClean="0">
                <a:solidFill>
                  <a:srgbClr val="002060"/>
                </a:solidFill>
              </a:rPr>
              <a:t>( </a:t>
            </a:r>
            <a:r>
              <a:rPr lang="ru-RU" sz="3600" b="1" dirty="0" err="1">
                <a:solidFill>
                  <a:srgbClr val="002060"/>
                </a:solidFill>
              </a:rPr>
              <a:t>Венгер</a:t>
            </a:r>
            <a:r>
              <a:rPr lang="ru-RU" sz="3600" b="1" dirty="0">
                <a:solidFill>
                  <a:srgbClr val="002060"/>
                </a:solidFill>
              </a:rPr>
              <a:t> Л.А.)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91683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endParaRPr lang="ru-RU" sz="700" i="1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16632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Готовность ребёнка к школе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5782" y="762188"/>
            <a:ext cx="80648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</a:rPr>
              <a:t>	Готовность </a:t>
            </a:r>
            <a:r>
              <a:rPr lang="ru-RU" sz="2200" b="1" dirty="0">
                <a:solidFill>
                  <a:srgbClr val="002060"/>
                </a:solidFill>
              </a:rPr>
              <a:t>к обучению в школе - важнейший итог воспитания и обучения ребенка в дошкольном учреждении и в семье. А поступление в школу - переломный момент в жизни ребенка, связанный с изменением привычного образа жизни, системы отношений с окружающими, где центральное место занимает общественно значимая учебная деятельность. 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</a:rPr>
              <a:t>	Характерной </a:t>
            </a:r>
            <a:r>
              <a:rPr lang="ru-RU" sz="2200" b="1" dirty="0">
                <a:solidFill>
                  <a:srgbClr val="002060"/>
                </a:solidFill>
              </a:rPr>
              <a:t>особенностью нашего времени является постоянное совершенствование содержания школьного образования. Современная школа требует от детей не столько каких-либо специальных знаний и умений, сколько более сложных форм умственной деятельности, более высокого уровня способности к управлению своим поведением, большей работоспособности.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Психологическая готовность</a:t>
            </a:r>
            <a:b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ребенка к школе</a:t>
            </a: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Психологический аспект,  включает в себя три компонента: </a:t>
            </a:r>
          </a:p>
          <a:p>
            <a:pPr marL="0" indent="0">
              <a:buNone/>
            </a:pP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" pitchFamily="2" charset="2"/>
              <a:buChar char="ü"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интеллектуальная готовность </a:t>
            </a:r>
          </a:p>
          <a:p>
            <a:pPr algn="ctr">
              <a:buFont typeface="Wingdings" pitchFamily="2" charset="2"/>
              <a:buChar char="ü"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личностная и социальная </a:t>
            </a:r>
          </a:p>
          <a:p>
            <a:pPr algn="ctr">
              <a:buFont typeface="Wingdings" pitchFamily="2" charset="2"/>
              <a:buChar char="ü"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моциональная и волевая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89082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517632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1.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Интеллектуальная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готовность к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школе: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	К </a:t>
            </a:r>
            <a:r>
              <a:rPr lang="ru-RU" dirty="0">
                <a:solidFill>
                  <a:srgbClr val="002060"/>
                </a:solidFill>
              </a:rPr>
              <a:t>первому классу у ребенка должен быть запас определенных знаний </a:t>
            </a:r>
            <a:endParaRPr lang="ru-RU" dirty="0" smtClean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он доложен ориентироваться в пространстве, то есть знать, как пройти в школу и обратно, до магазина и так далее;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- ребенок должен стремиться к получению новых знаний, то есть он должен быть любознателен;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smtClean="0">
                <a:solidFill>
                  <a:srgbClr val="002060"/>
                </a:solidFill>
              </a:rPr>
              <a:t>развиты психические процессы в соответствии возраста,  память, внимание, мышление, речь, воля, эмоции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948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57018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2. Личностная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и социальная готовность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: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800" u="sng" dirty="0" smtClean="0">
                <a:solidFill>
                  <a:srgbClr val="002060"/>
                </a:solidFill>
              </a:rPr>
              <a:t>У ребенка должна быть сформирована коммуникабельность </a:t>
            </a:r>
            <a:r>
              <a:rPr lang="ru-RU" sz="3800" dirty="0" smtClean="0">
                <a:solidFill>
                  <a:srgbClr val="002060"/>
                </a:solidFill>
              </a:rPr>
              <a:t>, </a:t>
            </a:r>
            <a:r>
              <a:rPr lang="ru-RU" sz="3800" dirty="0">
                <a:solidFill>
                  <a:srgbClr val="002060"/>
                </a:solidFill>
              </a:rPr>
              <a:t>то </a:t>
            </a:r>
            <a:r>
              <a:rPr lang="ru-RU" sz="3800" dirty="0" smtClean="0">
                <a:solidFill>
                  <a:srgbClr val="002060"/>
                </a:solidFill>
              </a:rPr>
              <a:t>есть </a:t>
            </a:r>
            <a:r>
              <a:rPr lang="ru-RU" sz="3800" dirty="0">
                <a:solidFill>
                  <a:srgbClr val="002060"/>
                </a:solidFill>
              </a:rPr>
              <a:t>уметь общаться со сверстниками и взрослыми; в общении не должно проявляться агрессии, а при ссоре с другим ребенком должен уметь оценивать и искать выход из проблемной ситуации; </a:t>
            </a:r>
            <a:r>
              <a:rPr lang="ru-RU" sz="3800" dirty="0" smtClean="0">
                <a:solidFill>
                  <a:srgbClr val="002060"/>
                </a:solidFill>
              </a:rPr>
              <a:t>понимать </a:t>
            </a:r>
            <a:r>
              <a:rPr lang="ru-RU" sz="3800" dirty="0">
                <a:solidFill>
                  <a:srgbClr val="002060"/>
                </a:solidFill>
              </a:rPr>
              <a:t>и признавать авторитет взрослых;</a:t>
            </a:r>
          </a:p>
          <a:p>
            <a:pPr algn="just"/>
            <a:r>
              <a:rPr lang="ru-RU" sz="3800" u="sng" dirty="0">
                <a:solidFill>
                  <a:srgbClr val="002060"/>
                </a:solidFill>
              </a:rPr>
              <a:t>- толерантность</a:t>
            </a:r>
            <a:r>
              <a:rPr lang="ru-RU" sz="3800" dirty="0">
                <a:solidFill>
                  <a:srgbClr val="002060"/>
                </a:solidFill>
              </a:rPr>
              <a:t>; это означает, что ребенок должен адекватно реагировать на конструктивные замечания взрослых и сверстников;</a:t>
            </a:r>
          </a:p>
          <a:p>
            <a:pPr algn="just"/>
            <a:r>
              <a:rPr lang="ru-RU" sz="3800" dirty="0">
                <a:solidFill>
                  <a:srgbClr val="002060"/>
                </a:solidFill>
              </a:rPr>
              <a:t>- </a:t>
            </a:r>
            <a:r>
              <a:rPr lang="ru-RU" sz="3800" u="sng" dirty="0">
                <a:solidFill>
                  <a:srgbClr val="002060"/>
                </a:solidFill>
              </a:rPr>
              <a:t>нравственное развитие</a:t>
            </a:r>
            <a:r>
              <a:rPr lang="ru-RU" sz="3800" dirty="0">
                <a:solidFill>
                  <a:srgbClr val="002060"/>
                </a:solidFill>
              </a:rPr>
              <a:t>, ребенок должен понимать, что хорошо, а что – плохо;</a:t>
            </a:r>
          </a:p>
          <a:p>
            <a:pPr algn="just"/>
            <a:r>
              <a:rPr lang="ru-RU" sz="3800" dirty="0">
                <a:solidFill>
                  <a:srgbClr val="002060"/>
                </a:solidFill>
              </a:rPr>
              <a:t>-</a:t>
            </a:r>
            <a:r>
              <a:rPr lang="ru-RU" sz="3800" u="sng" dirty="0">
                <a:solidFill>
                  <a:srgbClr val="002060"/>
                </a:solidFill>
              </a:rPr>
              <a:t>ребенок должен принимать поставленную педагогом задачу, </a:t>
            </a:r>
            <a:r>
              <a:rPr lang="ru-RU" sz="3800" dirty="0">
                <a:solidFill>
                  <a:srgbClr val="002060"/>
                </a:solidFill>
              </a:rPr>
              <a:t>внимательно выслушивая, уточняя неясные моменты, а после выполнения он должен адекватно оценивать свою работу, признавать свои ошибки, если таковые имеются.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591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Эмоциональная и волевая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готовность ребенка к школе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- понимание ребенком, почему он идет в школу, важность обучения;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- наличие интереса к учению и получению новых знаний;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- способность ребенка выполнять задание, которое ему не совсем по душе, но этого требует учебная программа;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- усидчивость – способность в течение определенного времени внимательно слушать взрослого и выполнять задания, не отвлекаясь на посторонние предметы и </a:t>
            </a:r>
            <a:r>
              <a:rPr lang="ru-RU" b="1" dirty="0" smtClean="0">
                <a:solidFill>
                  <a:srgbClr val="002060"/>
                </a:solidFill>
              </a:rPr>
              <a:t>дела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87244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08912" cy="576064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Ребенок </a:t>
            </a:r>
            <a:r>
              <a:rPr lang="ru-RU" b="1" dirty="0">
                <a:solidFill>
                  <a:srgbClr val="002060"/>
                </a:solidFill>
              </a:rPr>
              <a:t>дошкольного возраста обладает поистине огромными возможностями развития и способностями познавать.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ru-RU" b="1" dirty="0" smtClean="0">
                <a:solidFill>
                  <a:srgbClr val="002060"/>
                </a:solidFill>
              </a:rPr>
              <a:t>В </a:t>
            </a:r>
            <a:r>
              <a:rPr lang="ru-RU" b="1" dirty="0">
                <a:solidFill>
                  <a:srgbClr val="002060"/>
                </a:solidFill>
              </a:rPr>
              <a:t>нем заложен инстинкт познания и исследования мира.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ru-RU" b="1" dirty="0" smtClean="0">
                <a:solidFill>
                  <a:srgbClr val="002060"/>
                </a:solidFill>
              </a:rPr>
              <a:t>Помогите </a:t>
            </a:r>
            <a:r>
              <a:rPr lang="ru-RU" b="1" dirty="0">
                <a:solidFill>
                  <a:srgbClr val="002060"/>
                </a:solidFill>
              </a:rPr>
              <a:t>ребенку развить и реализовать свои возможности.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ru-RU" b="1" dirty="0" smtClean="0">
                <a:solidFill>
                  <a:srgbClr val="002060"/>
                </a:solidFill>
              </a:rPr>
              <a:t>Не </a:t>
            </a:r>
            <a:r>
              <a:rPr lang="ru-RU" b="1" dirty="0">
                <a:solidFill>
                  <a:srgbClr val="002060"/>
                </a:solidFill>
              </a:rPr>
              <a:t>жалейте затраченного времени. Оно многократно окупится.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ru-RU" b="1" dirty="0" smtClean="0">
                <a:solidFill>
                  <a:srgbClr val="002060"/>
                </a:solidFill>
              </a:rPr>
              <a:t>Ваш </a:t>
            </a:r>
            <a:r>
              <a:rPr lang="ru-RU" b="1" dirty="0">
                <a:solidFill>
                  <a:srgbClr val="002060"/>
                </a:solidFill>
              </a:rPr>
              <a:t>ребенок переступит порог школы с уверенностью, учение будет для него не тяжелой обязанностью, а радостью, и у вас не будет оснований расстраиваться по поводу его успеваемости.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5832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Чтобы ваши усилия были эффективными, воспользуйтесь следующими советами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373616" cy="496855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	Не </a:t>
            </a:r>
            <a:r>
              <a:rPr lang="ru-RU" sz="8000" dirty="0">
                <a:solidFill>
                  <a:srgbClr val="002060"/>
                </a:solidFill>
              </a:rPr>
              <a:t>допускайте, чтобы ребенок скучал во время занятий. Если ребенку весело учиться, он учится лучше. Интерес - лучшая из мотиваций, он делает детей по-настоящему творческими личностями и дает им возможность испытывать удовлетворение от интеллектуальных занятий! </a:t>
            </a:r>
          </a:p>
          <a:p>
            <a:pPr marL="0" indent="0" algn="just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	Повторяйте </a:t>
            </a:r>
            <a:r>
              <a:rPr lang="ru-RU" sz="8000" dirty="0">
                <a:solidFill>
                  <a:srgbClr val="002060"/>
                </a:solidFill>
              </a:rPr>
              <a:t>упражнения. Развитие умственных способностей ребенка определяется временем и практикой. Если какое-то упражнение не получается, сделайте перерыв, вернитесь к нему позднее или предложите ребенку более легкий вариант. </a:t>
            </a:r>
          </a:p>
          <a:p>
            <a:pPr marL="0" indent="0" algn="just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	Не </a:t>
            </a:r>
            <a:r>
              <a:rPr lang="ru-RU" sz="8000" dirty="0">
                <a:solidFill>
                  <a:srgbClr val="002060"/>
                </a:solidFill>
              </a:rPr>
              <a:t>проявляйте излишней тревоги по поводу недостаточных успехов и недостаточного продвижения вперед или даже некоторого регресса. </a:t>
            </a:r>
          </a:p>
          <a:p>
            <a:pPr marL="0" indent="0" algn="just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	Будьте </a:t>
            </a:r>
            <a:r>
              <a:rPr lang="ru-RU" sz="8000" dirty="0">
                <a:solidFill>
                  <a:srgbClr val="002060"/>
                </a:solidFill>
              </a:rPr>
              <a:t>терпеливы, не спешите, не давайте ребенку задания, превышающие его интеллектуальные возможности. </a:t>
            </a:r>
          </a:p>
          <a:p>
            <a:pPr marL="0" indent="0" algn="just">
              <a:buNone/>
            </a:pPr>
            <a:r>
              <a:rPr lang="ru-RU" sz="8000" dirty="0" smtClean="0">
                <a:solidFill>
                  <a:srgbClr val="002060"/>
                </a:solidFill>
              </a:rPr>
              <a:t>	В </a:t>
            </a:r>
            <a:r>
              <a:rPr lang="ru-RU" sz="8000" dirty="0">
                <a:solidFill>
                  <a:srgbClr val="002060"/>
                </a:solidFill>
              </a:rPr>
              <a:t>занятиях с ребенком нужна мера. Не заставляйте ребенка делать упражнение, если он невнимателен, устал, расстроен; займитесь чем-то другим. Постарайтесь определить пределы выносливости ребенка и увеличивайте длительность занятий каждый раз на очень небольшое время. Предоставьте ребенку возможность иногда заниматься тем делом, которое ему нравится.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3689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274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Психологическая готовность  ребенка к школе</vt:lpstr>
      <vt:lpstr>  1. Интеллектуальная готовность к школе:</vt:lpstr>
      <vt:lpstr>2. Личностная и социальная готовность :</vt:lpstr>
      <vt:lpstr>3. Эмоциональная и волевая готовность ребенка к школе :</vt:lpstr>
      <vt:lpstr>Слайд 8</vt:lpstr>
      <vt:lpstr>Чтобы ваши усилия были эффективными, воспользуйтесь следующими советами: </vt:lpstr>
      <vt:lpstr>Чтобы ваши усилия были эффективными, воспользуйтесь следующими советами: 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r528</cp:lastModifiedBy>
  <cp:revision>13</cp:revision>
  <cp:lastPrinted>2016-09-22T16:25:34Z</cp:lastPrinted>
  <dcterms:created xsi:type="dcterms:W3CDTF">2013-08-20T22:02:58Z</dcterms:created>
  <dcterms:modified xsi:type="dcterms:W3CDTF">2019-01-13T15:48:13Z</dcterms:modified>
</cp:coreProperties>
</file>