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01C"/>
    <a:srgbClr val="5B0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8F9C4-EB59-469A-8B6E-803358B43211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FA56-175D-471F-BF7B-621EBCFBF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6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93FEDE-F9BD-4094-91A0-3A7E73B85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40C1F5-9045-45B6-83EF-AFCF70B5A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254A87-4C6F-40A6-9239-AFFFCEFD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112595-8F25-428E-9710-41FE3264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BFC085-7627-450C-8341-46625133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4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21D04F-167E-49F4-8DC8-4DD4FD5F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485235-8AA4-439C-A61C-5EC4697F0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917A1F-A5EC-4E5B-8A6B-0A8A2700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9D61F0-80A4-4596-B741-DB1E7DDD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538922-CCF6-4EB0-BFD0-760B7E65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9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132FF76-D911-4AAC-BD43-D775DAE0D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BC349E3-8B53-43E2-BA9B-1B929E55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9E94AD-238B-4296-9312-02F2EA0C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81958F-E8F0-42D6-8A02-12827F37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589F73-AE13-4E3E-9941-A253AD8B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BC0EEE-C169-4667-BD70-25001D48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A4567E-8A5D-4A8F-85C2-DF3894786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4EECBC-9685-47F5-8E48-82DA415E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94584C-193D-46F6-86D3-2761108C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D5DB2A-EDED-4603-B563-5FC7C516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4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CD0DF9-5C38-4A15-89BD-E4F20879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CD6F33-76E7-4225-B328-51D7D20C6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F15089-41E9-4897-8A8A-0730F398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3FB202-7062-4C9C-B1DA-87AFA0AD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7F86B8-08D0-46F4-A096-CC23E050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2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9BD7EB-112F-463B-B414-B3D6F174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B37C7A-C0D9-4A5F-B448-44077241C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E0871E-454F-444E-AB2F-ACE3E0C65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9A5FA1-D2F0-4EF6-BED4-AC2A05DC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6BB442-D201-4C40-BF3A-4353CBAA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DE55511-BDB4-403B-99F6-F29345AE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20F6BE-008E-41D6-9440-40C91E8B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D737055-4D18-4C0C-AE72-0E603FFDC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7CA66E-0A0B-42FA-8CF8-D8F724B93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0593D87-03EC-49CD-8815-A83C30B79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33ED86C-739D-4E6E-9823-C1A8FE62D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A65CEE5-822A-4B26-A622-9D5344A1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3B28792-FDC9-4AB5-ACA4-E57B38A3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E14480-0E55-4F30-9FAB-D251B101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A3EB8C-D9AE-45D2-95DA-01D3038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D7CDF68-89F6-43EA-BEB2-4F14DFED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E754452-E8D5-49CC-85DC-CD8AA647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609D7E0-8C23-443F-A3AE-386EC917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1351A0-2188-4E90-A90B-E3EFC479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B299463-D9D9-4643-A2C3-2319AFF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F6B6FC6-27E6-4E47-A4E6-E64ABA98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5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51977F-5A4F-42C8-8108-B27D8AD5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AC6E6E-958C-42FE-A9EF-1D72959FF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BC38AB-F249-4942-9E06-2768D84C0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12E315-227E-4FE8-88BF-2CB48107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456878-FA65-4FAF-B402-0B711828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6619F2-603C-4066-ACB1-AB73B06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89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71FC8B-5AE2-48D5-899C-1BEC6693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E3F7B66-3686-4B72-8BB1-0D50761E0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118CAE0-2ADC-4263-BDCD-DC35D3B57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C75FD4-9C8A-42E4-81B6-580ECE7E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381D03-542A-45E0-AC9C-5D7380BF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3FFC264-2276-44B2-9D64-CE42B57D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8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96F8D1-41E8-4310-8289-C4F01B62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A1397F-C564-4EE4-9C15-3D011EE7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726338-858A-4A26-9272-1E2900B50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A6532-958F-4841-A51C-64D51A29567B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0A8854-AE9B-4918-B767-71E5F6AD5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073E77-FB7D-48B8-92EA-8DAFF70AD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2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0C64B226-7D36-97B6-EDC5-29E42FF5E4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25" y="247108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0856E1-9F8D-329E-F09C-5DD246019CE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C7874BB-167A-31EB-B41C-651804FEDC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AF761AA-0017-EC34-B618-4D33E16CB2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F60E297-6D8F-1979-5AE6-2CD62756BB6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0591F80-5936-6332-0F5C-09E6EDE814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647AAC9-07CF-DD37-1B47-710ADF80A3C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02429" y="2062872"/>
            <a:ext cx="72243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rgbClr val="59101C"/>
                </a:solidFill>
                <a:latin typeface="Roboto (Заголовки)"/>
                <a:ea typeface="Times New Roman"/>
                <a:cs typeface="Times New Roman"/>
              </a:rPr>
              <a:t>Игра «Морской  бой» знакома всем взрослым и детям, а игра «Морской Лого–бой» адаптирована для детей с тяжелыми нарушениями речи 5-7 лет. В ней изменена система координат, более понятная для детей дошкольного возраста. Поля слева по вертикали и сверху по горизонтали вместо привычных, стандартных букв и цифр содержат предметные картинки ((многофункциональные картинки меняются и подбираются в зависимости от лексической темы, а так же на усмотрения педагога (родителя)). </a:t>
            </a:r>
            <a:endParaRPr lang="ru-RU" dirty="0">
              <a:solidFill>
                <a:srgbClr val="59101C"/>
              </a:solidFill>
              <a:latin typeface="Roboto (Заголовки)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14" y="1090926"/>
            <a:ext cx="2928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5B0F1D"/>
                </a:solidFill>
                <a:latin typeface="Roboto (Заголовки)"/>
                <a:ea typeface="Times New Roman"/>
              </a:rPr>
              <a:t>Игра-практика </a:t>
            </a:r>
          </a:p>
          <a:p>
            <a:pPr lvl="0" algn="ctr"/>
            <a:r>
              <a:rPr lang="ru-RU" b="1" dirty="0" err="1">
                <a:solidFill>
                  <a:srgbClr val="5B0F1D"/>
                </a:solidFill>
                <a:latin typeface="Roboto (Заголовки)"/>
                <a:ea typeface="Times New Roman"/>
              </a:rPr>
              <a:t>СМиПС</a:t>
            </a:r>
            <a:endParaRPr lang="ru-RU" b="1" dirty="0">
              <a:solidFill>
                <a:srgbClr val="5B0F1D"/>
              </a:solidFill>
              <a:latin typeface="Roboto (Заголовки)"/>
              <a:ea typeface="Times New Roman"/>
            </a:endParaRPr>
          </a:p>
          <a:p>
            <a:pPr lvl="0" algn="ctr"/>
            <a:r>
              <a:rPr lang="ru-RU" b="1" dirty="0">
                <a:solidFill>
                  <a:srgbClr val="5B0F1D"/>
                </a:solidFill>
                <a:latin typeface="Roboto (Заголовки)"/>
                <a:ea typeface="Times New Roman"/>
              </a:rPr>
              <a:t> для детей с тяжелыми </a:t>
            </a:r>
          </a:p>
          <a:p>
            <a:pPr lvl="0" algn="ctr"/>
            <a:r>
              <a:rPr lang="ru-RU" b="1" dirty="0">
                <a:solidFill>
                  <a:srgbClr val="5B0F1D"/>
                </a:solidFill>
                <a:latin typeface="Roboto (Заголовки)"/>
                <a:ea typeface="Times New Roman"/>
              </a:rPr>
              <a:t>нарушениями </a:t>
            </a:r>
            <a:r>
              <a:rPr lang="ru-RU" b="1" dirty="0" smtClean="0">
                <a:solidFill>
                  <a:srgbClr val="5B0F1D"/>
                </a:solidFill>
                <a:latin typeface="Roboto (Заголовки)"/>
                <a:ea typeface="Times New Roman"/>
              </a:rPr>
              <a:t>речи</a:t>
            </a:r>
            <a:endParaRPr lang="ru-RU" b="1" dirty="0">
              <a:solidFill>
                <a:srgbClr val="5B0F1D"/>
              </a:solidFill>
              <a:latin typeface="Roboto (Заголовки)"/>
            </a:endParaRPr>
          </a:p>
        </p:txBody>
      </p:sp>
      <p:pic>
        <p:nvPicPr>
          <p:cNvPr id="19" name="Picture 2" descr="C:\Users\Сюткина Елена\Desktop\Новая папка (3)\img (1)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t="8902" r="32553" b="5600"/>
          <a:stretch/>
        </p:blipFill>
        <p:spPr bwMode="auto">
          <a:xfrm>
            <a:off x="238725" y="2247205"/>
            <a:ext cx="2599268" cy="280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3972" y="5057434"/>
            <a:ext cx="2819600" cy="649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solidFill>
                  <a:srgbClr val="59101C"/>
                </a:solidFill>
                <a:latin typeface="Roboto (Заголовки)"/>
                <a:ea typeface="Calibri"/>
                <a:cs typeface="Times New Roman"/>
              </a:rPr>
              <a:t>««Путешествие по весенним признакам через сенсорные эталоны,</a:t>
            </a:r>
            <a:endParaRPr lang="ru-RU" sz="900" dirty="0">
              <a:solidFill>
                <a:srgbClr val="59101C"/>
              </a:solidFill>
              <a:latin typeface="Roboto (Заголовки)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solidFill>
                  <a:srgbClr val="59101C"/>
                </a:solidFill>
                <a:latin typeface="Roboto (Заголовки)"/>
                <a:ea typeface="Calibri"/>
                <a:cs typeface="Times New Roman"/>
              </a:rPr>
              <a:t>и правильное произношение звуков»</a:t>
            </a:r>
            <a:endParaRPr lang="ru-RU" sz="1400" dirty="0">
              <a:solidFill>
                <a:srgbClr val="59101C"/>
              </a:solidFill>
              <a:latin typeface="Roboto (Заголовки)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836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504830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xmlns="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870339" y="5517290"/>
            <a:ext cx="9546940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defTabSz="914400">
              <a:lnSpc>
                <a:spcPct val="100000"/>
              </a:lnSpc>
              <a:spcBef>
                <a:spcPts val="0"/>
              </a:spcBef>
            </a:pPr>
            <a:endParaRPr lang="ru-RU" sz="2800" b="0" cap="none" dirty="0">
              <a:solidFill>
                <a:prstClr val="black"/>
              </a:solidFill>
              <a:latin typeface="Roboto (Заголовки)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A19FFEA6-4F3E-8B92-62C0-A8AB0A316D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D4E1AB-CF80-B075-83F1-E7EA3DF6453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E19638D-A739-ACEA-EBF6-2B35C73165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3E82047-6ECE-C659-CC47-7607BD7DF0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213CFD6-2774-B916-C651-57A33B9231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82CD4BF-5659-DC99-2FA1-726B2D4637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3BBA2AF-1EB1-005A-A073-D14C22318B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72939" y="2246872"/>
            <a:ext cx="8941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78638" y="2185985"/>
            <a:ext cx="5937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rgbClr val="59101C"/>
                </a:solidFill>
                <a:latin typeface="Roboto (Заголовки)"/>
                <a:ea typeface="Times New Roman"/>
                <a:cs typeface="Times New Roman"/>
              </a:rPr>
              <a:t>Игру можно использовать в различной модификации, например сенсорное воспитание, направленное на формирование полноценного восприятия окружающей действительности, что служит основой познания мира, первой ступенью которого является чувственный опыт. В данном случае на каждом корабле располагаются сменные карточки с сенсорными эталонами.</a:t>
            </a:r>
            <a:endParaRPr lang="ru-RU" dirty="0">
              <a:solidFill>
                <a:srgbClr val="59101C"/>
              </a:solidFill>
              <a:latin typeface="Roboto (Заголовки)"/>
              <a:ea typeface="Calibri"/>
              <a:cs typeface="Times New Roman"/>
            </a:endParaRPr>
          </a:p>
        </p:txBody>
      </p:sp>
      <p:pic>
        <p:nvPicPr>
          <p:cNvPr id="1026" name="Picture 2" descr="C:\Users\Сюткина Елена\Desktop\Новая папка (3)\2c44e264-afff-4bb8-ba8e-31a546ab8b97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5" t="23442" r="20154" b="27313"/>
          <a:stretch/>
        </p:blipFill>
        <p:spPr bwMode="auto">
          <a:xfrm rot="16200000">
            <a:off x="760649" y="1802804"/>
            <a:ext cx="3290191" cy="3701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3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147</Words>
  <Application>Microsoft Office PowerPoint</Application>
  <PresentationFormat>Произвольный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ПЕДАГОГИЧЕСКОЕ СОВЕЩАНИЕ РАБОТНИКОВ ОБРАЗОВАНИЯ  СВЕРДЛОВСКОЙ ОБЛАСТИ</dc:title>
  <dc:creator>Ирина Колотовкина</dc:creator>
  <cp:lastModifiedBy>Сюткина Елена</cp:lastModifiedBy>
  <cp:revision>52</cp:revision>
  <dcterms:created xsi:type="dcterms:W3CDTF">2023-08-09T09:07:22Z</dcterms:created>
  <dcterms:modified xsi:type="dcterms:W3CDTF">2023-12-07T12:48:12Z</dcterms:modified>
</cp:coreProperties>
</file>