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</p:sldMasterIdLst>
  <p:sldIdLst>
    <p:sldId id="256" r:id="rId7"/>
    <p:sldId id="294" r:id="rId8"/>
    <p:sldId id="258" r:id="rId9"/>
    <p:sldId id="262" r:id="rId10"/>
    <p:sldId id="263" r:id="rId11"/>
    <p:sldId id="264" r:id="rId12"/>
    <p:sldId id="265" r:id="rId13"/>
    <p:sldId id="266" r:id="rId14"/>
    <p:sldId id="278" r:id="rId15"/>
    <p:sldId id="259" r:id="rId16"/>
    <p:sldId id="267" r:id="rId17"/>
    <p:sldId id="271" r:id="rId18"/>
    <p:sldId id="277" r:id="rId19"/>
    <p:sldId id="269" r:id="rId20"/>
    <p:sldId id="279" r:id="rId21"/>
    <p:sldId id="298" r:id="rId22"/>
    <p:sldId id="280" r:id="rId23"/>
    <p:sldId id="281" r:id="rId24"/>
    <p:sldId id="282" r:id="rId25"/>
    <p:sldId id="284" r:id="rId26"/>
    <p:sldId id="285" r:id="rId27"/>
    <p:sldId id="288" r:id="rId28"/>
    <p:sldId id="289" r:id="rId29"/>
    <p:sldId id="290" r:id="rId30"/>
    <p:sldId id="291" r:id="rId31"/>
    <p:sldId id="292" r:id="rId32"/>
    <p:sldId id="293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2F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81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34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viewProps" Target="viewProps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906463" y="4343400"/>
            <a:ext cx="740568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D8EBCF-C367-487A-BD0D-F9255A6BBFD2}" type="datetimeFigureOut">
              <a:rPr lang="ru-RU"/>
              <a:pPr>
                <a:defRPr/>
              </a:pPr>
              <a:t>10.04.2025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C1D98-2BD8-4190-8018-F7F6641459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20648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47A6DA-1E41-4377-B838-60818402ED66}" type="datetimeFigureOut">
              <a:rPr lang="ru-RU"/>
              <a:pPr>
                <a:defRPr/>
              </a:pPr>
              <a:t>10.04.2025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644B1D-F88E-40EA-BF33-4CBB97F57E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76621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906463" y="4343400"/>
            <a:ext cx="740568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5F6D86-4794-4940-BC0F-EDA633998189}" type="datetimeFigureOut">
              <a:rPr lang="ru-RU"/>
              <a:pPr>
                <a:defRPr/>
              </a:pPr>
              <a:t>10.04.2025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C9B7CD-42EB-4905-9DFD-8A35ECCC63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39930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32CE3-4C21-47B2-B36D-96FE596E0029}" type="datetimeFigureOut">
              <a:rPr lang="ru-RU"/>
              <a:pPr>
                <a:defRPr/>
              </a:pPr>
              <a:t>10.04.2025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434B21-DFA0-4958-AD2A-F95C7D4124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13430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0079D-DAD1-4193-874B-8E91E731BD8B}" type="datetimeFigureOut">
              <a:rPr lang="ru-RU"/>
              <a:pPr>
                <a:defRPr/>
              </a:pPr>
              <a:t>10.04.2025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0734E3-B7E4-4799-942D-D25EDB37B0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54868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4E5245-42A6-4E53-AA91-A9F7EF70C612}" type="datetimeFigureOut">
              <a:rPr lang="ru-RU"/>
              <a:pPr>
                <a:defRPr/>
              </a:pPr>
              <a:t>10.04.2025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4FF975-20B5-4267-93CA-2EE89BEF57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52799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5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EA1370-7001-4C42-A1D0-56EDB077A431}" type="datetimeFigureOut">
              <a:rPr lang="ru-RU"/>
              <a:pPr>
                <a:defRPr/>
              </a:pPr>
              <a:t>10.04.2025</a:t>
            </a:fld>
            <a:endParaRPr lang="ru-RU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C94EC8-9856-40B7-AEC8-D8A94D7EA9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98287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0"/>
            <a:ext cx="303847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3030538" y="0"/>
            <a:ext cx="4762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/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349250" y="6459538"/>
            <a:ext cx="1963738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E830E0A3-B205-4963-99B1-0CBD5F1E769F}" type="datetimeFigureOut">
              <a:rPr lang="ru-RU"/>
              <a:pPr>
                <a:defRPr/>
              </a:pPr>
              <a:t>10.04.2025</a:t>
            </a:fld>
            <a:endParaRPr lang="ru-RU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538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>
              <a:solidFill>
                <a:srgbClr val="637052"/>
              </a:solidFill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F0DC2EF-A974-42ED-AD72-93C7AD5E8D93}" type="slidenum">
              <a:rPr lang="ru-RU">
                <a:solidFill>
                  <a:srgbClr val="637052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6370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66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4953000"/>
            <a:ext cx="9142413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0" y="4914900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40F0C1-2DD9-4888-A3E3-FE243670DF23}" type="datetimeFigureOut">
              <a:rPr lang="ru-RU"/>
              <a:pPr>
                <a:defRPr/>
              </a:pPr>
              <a:t>10.04.2025</a:t>
            </a:fld>
            <a:endParaRPr lang="ru-RU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00F478-9F23-457E-B6D1-0B2A3AB6C2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42660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703DAF-6A67-4ACA-8FA1-AF245D9BD3BE}" type="datetimeFigureOut">
              <a:rPr lang="ru-RU"/>
              <a:pPr>
                <a:defRPr/>
              </a:pPr>
              <a:t>10.04.2025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110438-5BCA-465D-A5C5-71C6EC0872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58988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FB3FBF-22DE-4B23-BD3A-576F1289ACEF}" type="datetimeFigureOut">
              <a:rPr lang="ru-RU"/>
              <a:pPr>
                <a:defRPr/>
              </a:pPr>
              <a:t>10.04.2025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6ABB1F-C429-4F89-9CF3-D9C1FF41A8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54854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906463" y="4343400"/>
            <a:ext cx="740568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D8EBCF-C367-487A-BD0D-F9255A6BBFD2}" type="datetimeFigureOut">
              <a:rPr lang="ru-RU"/>
              <a:pPr>
                <a:defRPr/>
              </a:pPr>
              <a:t>10.04.2025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C1D98-2BD8-4190-8018-F7F6641459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83917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47A6DA-1E41-4377-B838-60818402ED66}" type="datetimeFigureOut">
              <a:rPr lang="ru-RU"/>
              <a:pPr>
                <a:defRPr/>
              </a:pPr>
              <a:t>10.04.2025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644B1D-F88E-40EA-BF33-4CBB97F57E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662634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906463" y="4343400"/>
            <a:ext cx="740568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5F6D86-4794-4940-BC0F-EDA633998189}" type="datetimeFigureOut">
              <a:rPr lang="ru-RU"/>
              <a:pPr>
                <a:defRPr/>
              </a:pPr>
              <a:t>10.04.2025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C9B7CD-42EB-4905-9DFD-8A35ECCC63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40981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32CE3-4C21-47B2-B36D-96FE596E0029}" type="datetimeFigureOut">
              <a:rPr lang="ru-RU"/>
              <a:pPr>
                <a:defRPr/>
              </a:pPr>
              <a:t>10.04.2025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434B21-DFA0-4958-AD2A-F95C7D4124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53825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0079D-DAD1-4193-874B-8E91E731BD8B}" type="datetimeFigureOut">
              <a:rPr lang="ru-RU"/>
              <a:pPr>
                <a:defRPr/>
              </a:pPr>
              <a:t>10.04.2025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0734E3-B7E4-4799-942D-D25EDB37B0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35286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4E5245-42A6-4E53-AA91-A9F7EF70C612}" type="datetimeFigureOut">
              <a:rPr lang="ru-RU"/>
              <a:pPr>
                <a:defRPr/>
              </a:pPr>
              <a:t>10.04.2025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4FF975-20B5-4267-93CA-2EE89BEF57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17314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5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EA1370-7001-4C42-A1D0-56EDB077A431}" type="datetimeFigureOut">
              <a:rPr lang="ru-RU"/>
              <a:pPr>
                <a:defRPr/>
              </a:pPr>
              <a:t>10.04.2025</a:t>
            </a:fld>
            <a:endParaRPr lang="ru-RU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C94EC8-9856-40B7-AEC8-D8A94D7EA9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3063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0"/>
            <a:ext cx="303847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3030538" y="0"/>
            <a:ext cx="4762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/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349250" y="6459538"/>
            <a:ext cx="1963738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E830E0A3-B205-4963-99B1-0CBD5F1E769F}" type="datetimeFigureOut">
              <a:rPr lang="ru-RU"/>
              <a:pPr>
                <a:defRPr/>
              </a:pPr>
              <a:t>10.04.2025</a:t>
            </a:fld>
            <a:endParaRPr lang="ru-RU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538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>
              <a:solidFill>
                <a:srgbClr val="637052"/>
              </a:solidFill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F0DC2EF-A974-42ED-AD72-93C7AD5E8D93}" type="slidenum">
              <a:rPr lang="ru-RU">
                <a:solidFill>
                  <a:srgbClr val="637052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6370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937401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4953000"/>
            <a:ext cx="9142413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0" y="4914900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40F0C1-2DD9-4888-A3E3-FE243670DF23}" type="datetimeFigureOut">
              <a:rPr lang="ru-RU"/>
              <a:pPr>
                <a:defRPr/>
              </a:pPr>
              <a:t>10.04.2025</a:t>
            </a:fld>
            <a:endParaRPr lang="ru-RU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00F478-9F23-457E-B6D1-0B2A3AB6C2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060028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703DAF-6A67-4ACA-8FA1-AF245D9BD3BE}" type="datetimeFigureOut">
              <a:rPr lang="ru-RU"/>
              <a:pPr>
                <a:defRPr/>
              </a:pPr>
              <a:t>10.04.2025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110438-5BCA-465D-A5C5-71C6EC0872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16213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FB3FBF-22DE-4B23-BD3A-576F1289ACEF}" type="datetimeFigureOut">
              <a:rPr lang="ru-RU"/>
              <a:pPr>
                <a:defRPr/>
              </a:pPr>
              <a:t>10.04.2025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6ABB1F-C429-4F89-9CF3-D9C1FF41A8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074610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906463" y="4343400"/>
            <a:ext cx="740568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D8EBCF-C367-487A-BD0D-F9255A6BBFD2}" type="datetimeFigureOut">
              <a:rPr lang="ru-RU"/>
              <a:pPr>
                <a:defRPr/>
              </a:pPr>
              <a:t>10.04.2025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C1D98-2BD8-4190-8018-F7F6641459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90194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47A6DA-1E41-4377-B838-60818402ED66}" type="datetimeFigureOut">
              <a:rPr lang="ru-RU"/>
              <a:pPr>
                <a:defRPr/>
              </a:pPr>
              <a:t>10.04.2025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644B1D-F88E-40EA-BF33-4CBB97F57E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182749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906463" y="4343400"/>
            <a:ext cx="740568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5F6D86-4794-4940-BC0F-EDA633998189}" type="datetimeFigureOut">
              <a:rPr lang="ru-RU"/>
              <a:pPr>
                <a:defRPr/>
              </a:pPr>
              <a:t>10.04.2025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C9B7CD-42EB-4905-9DFD-8A35ECCC63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333002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32CE3-4C21-47B2-B36D-96FE596E0029}" type="datetimeFigureOut">
              <a:rPr lang="ru-RU"/>
              <a:pPr>
                <a:defRPr/>
              </a:pPr>
              <a:t>10.04.2025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434B21-DFA0-4958-AD2A-F95C7D4124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74211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0079D-DAD1-4193-874B-8E91E731BD8B}" type="datetimeFigureOut">
              <a:rPr lang="ru-RU"/>
              <a:pPr>
                <a:defRPr/>
              </a:pPr>
              <a:t>10.04.2025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0734E3-B7E4-4799-942D-D25EDB37B0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082530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4E5245-42A6-4E53-AA91-A9F7EF70C612}" type="datetimeFigureOut">
              <a:rPr lang="ru-RU"/>
              <a:pPr>
                <a:defRPr/>
              </a:pPr>
              <a:t>10.04.2025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4FF975-20B5-4267-93CA-2EE89BEF57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2565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5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EA1370-7001-4C42-A1D0-56EDB077A431}" type="datetimeFigureOut">
              <a:rPr lang="ru-RU"/>
              <a:pPr>
                <a:defRPr/>
              </a:pPr>
              <a:t>10.04.2025</a:t>
            </a:fld>
            <a:endParaRPr lang="ru-RU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C94EC8-9856-40B7-AEC8-D8A94D7EA9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798079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0"/>
            <a:ext cx="303847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3030538" y="0"/>
            <a:ext cx="4762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/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349250" y="6459538"/>
            <a:ext cx="1963738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E830E0A3-B205-4963-99B1-0CBD5F1E769F}" type="datetimeFigureOut">
              <a:rPr lang="ru-RU"/>
              <a:pPr>
                <a:defRPr/>
              </a:pPr>
              <a:t>10.04.2025</a:t>
            </a:fld>
            <a:endParaRPr lang="ru-RU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538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>
              <a:solidFill>
                <a:srgbClr val="637052"/>
              </a:solidFill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F0DC2EF-A974-42ED-AD72-93C7AD5E8D93}" type="slidenum">
              <a:rPr lang="ru-RU">
                <a:solidFill>
                  <a:srgbClr val="637052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6370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670995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4953000"/>
            <a:ext cx="9142413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0" y="4914900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40F0C1-2DD9-4888-A3E3-FE243670DF23}" type="datetimeFigureOut">
              <a:rPr lang="ru-RU"/>
              <a:pPr>
                <a:defRPr/>
              </a:pPr>
              <a:t>10.04.2025</a:t>
            </a:fld>
            <a:endParaRPr lang="ru-RU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00F478-9F23-457E-B6D1-0B2A3AB6C2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166104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703DAF-6A67-4ACA-8FA1-AF245D9BD3BE}" type="datetimeFigureOut">
              <a:rPr lang="ru-RU"/>
              <a:pPr>
                <a:defRPr/>
              </a:pPr>
              <a:t>10.04.2025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110438-5BCA-465D-A5C5-71C6EC0872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90380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FB3FBF-22DE-4B23-BD3A-576F1289ACEF}" type="datetimeFigureOut">
              <a:rPr lang="ru-RU"/>
              <a:pPr>
                <a:defRPr/>
              </a:pPr>
              <a:t>10.04.2025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6ABB1F-C429-4F89-9CF3-D9C1FF41A8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842326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906463" y="4343400"/>
            <a:ext cx="740568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D8EBCF-C367-487A-BD0D-F9255A6BBFD2}" type="datetimeFigureOut">
              <a:rPr lang="ru-RU"/>
              <a:pPr>
                <a:defRPr/>
              </a:pPr>
              <a:t>10.04.2025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C1D98-2BD8-4190-8018-F7F6641459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069134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47A6DA-1E41-4377-B838-60818402ED66}" type="datetimeFigureOut">
              <a:rPr lang="ru-RU"/>
              <a:pPr>
                <a:defRPr/>
              </a:pPr>
              <a:t>10.04.2025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644B1D-F88E-40EA-BF33-4CBB97F57E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385137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906463" y="4343400"/>
            <a:ext cx="740568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5F6D86-4794-4940-BC0F-EDA633998189}" type="datetimeFigureOut">
              <a:rPr lang="ru-RU"/>
              <a:pPr>
                <a:defRPr/>
              </a:pPr>
              <a:t>10.04.2025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C9B7CD-42EB-4905-9DFD-8A35ECCC63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92519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32CE3-4C21-47B2-B36D-96FE596E0029}" type="datetimeFigureOut">
              <a:rPr lang="ru-RU"/>
              <a:pPr>
                <a:defRPr/>
              </a:pPr>
              <a:t>10.04.2025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434B21-DFA0-4958-AD2A-F95C7D4124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91070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0079D-DAD1-4193-874B-8E91E731BD8B}" type="datetimeFigureOut">
              <a:rPr lang="ru-RU"/>
              <a:pPr>
                <a:defRPr/>
              </a:pPr>
              <a:t>10.04.2025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0734E3-B7E4-4799-942D-D25EDB37B0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6959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4E5245-42A6-4E53-AA91-A9F7EF70C612}" type="datetimeFigureOut">
              <a:rPr lang="ru-RU"/>
              <a:pPr>
                <a:defRPr/>
              </a:pPr>
              <a:t>10.04.2025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4FF975-20B5-4267-93CA-2EE89BEF57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216437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5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EA1370-7001-4C42-A1D0-56EDB077A431}" type="datetimeFigureOut">
              <a:rPr lang="ru-RU"/>
              <a:pPr>
                <a:defRPr/>
              </a:pPr>
              <a:t>10.04.2025</a:t>
            </a:fld>
            <a:endParaRPr lang="ru-RU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C94EC8-9856-40B7-AEC8-D8A94D7EA9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795570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0"/>
            <a:ext cx="303847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3030538" y="0"/>
            <a:ext cx="4762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/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349250" y="6459538"/>
            <a:ext cx="1963738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E830E0A3-B205-4963-99B1-0CBD5F1E769F}" type="datetimeFigureOut">
              <a:rPr lang="ru-RU"/>
              <a:pPr>
                <a:defRPr/>
              </a:pPr>
              <a:t>10.04.2025</a:t>
            </a:fld>
            <a:endParaRPr lang="ru-RU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538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>
              <a:solidFill>
                <a:srgbClr val="637052"/>
              </a:solidFill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F0DC2EF-A974-42ED-AD72-93C7AD5E8D93}" type="slidenum">
              <a:rPr lang="ru-RU">
                <a:solidFill>
                  <a:srgbClr val="637052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6370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645585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4953000"/>
            <a:ext cx="9142413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0" y="4914900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40F0C1-2DD9-4888-A3E3-FE243670DF23}" type="datetimeFigureOut">
              <a:rPr lang="ru-RU"/>
              <a:pPr>
                <a:defRPr/>
              </a:pPr>
              <a:t>10.04.2025</a:t>
            </a:fld>
            <a:endParaRPr lang="ru-RU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00F478-9F23-457E-B6D1-0B2A3AB6C2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28417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703DAF-6A67-4ACA-8FA1-AF245D9BD3BE}" type="datetimeFigureOut">
              <a:rPr lang="ru-RU"/>
              <a:pPr>
                <a:defRPr/>
              </a:pPr>
              <a:t>10.04.2025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110438-5BCA-465D-A5C5-71C6EC0872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151912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FB3FBF-22DE-4B23-BD3A-576F1289ACEF}" type="datetimeFigureOut">
              <a:rPr lang="ru-RU"/>
              <a:pPr>
                <a:defRPr/>
              </a:pPr>
              <a:t>10.04.2025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6ABB1F-C429-4F89-9CF3-D9C1FF41A8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459145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906463" y="4343400"/>
            <a:ext cx="740568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D8EBCF-C367-487A-BD0D-F9255A6BBFD2}" type="datetimeFigureOut">
              <a:rPr lang="ru-RU"/>
              <a:pPr>
                <a:defRPr/>
              </a:pPr>
              <a:t>10.04.2025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C1D98-2BD8-4190-8018-F7F6641459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98802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47A6DA-1E41-4377-B838-60818402ED66}" type="datetimeFigureOut">
              <a:rPr lang="ru-RU"/>
              <a:pPr>
                <a:defRPr/>
              </a:pPr>
              <a:t>10.04.2025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644B1D-F88E-40EA-BF33-4CBB97F57E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8963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906463" y="4343400"/>
            <a:ext cx="740568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5F6D86-4794-4940-BC0F-EDA633998189}" type="datetimeFigureOut">
              <a:rPr lang="ru-RU"/>
              <a:pPr>
                <a:defRPr/>
              </a:pPr>
              <a:t>10.04.2025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C9B7CD-42EB-4905-9DFD-8A35ECCC63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19081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32CE3-4C21-47B2-B36D-96FE596E0029}" type="datetimeFigureOut">
              <a:rPr lang="ru-RU"/>
              <a:pPr>
                <a:defRPr/>
              </a:pPr>
              <a:t>10.04.2025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434B21-DFA0-4958-AD2A-F95C7D4124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2456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0079D-DAD1-4193-874B-8E91E731BD8B}" type="datetimeFigureOut">
              <a:rPr lang="ru-RU"/>
              <a:pPr>
                <a:defRPr/>
              </a:pPr>
              <a:t>10.04.2025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0734E3-B7E4-4799-942D-D25EDB37B0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065313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4E5245-42A6-4E53-AA91-A9F7EF70C612}" type="datetimeFigureOut">
              <a:rPr lang="ru-RU"/>
              <a:pPr>
                <a:defRPr/>
              </a:pPr>
              <a:t>10.04.2025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4FF975-20B5-4267-93CA-2EE89BEF57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883948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5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EA1370-7001-4C42-A1D0-56EDB077A431}" type="datetimeFigureOut">
              <a:rPr lang="ru-RU"/>
              <a:pPr>
                <a:defRPr/>
              </a:pPr>
              <a:t>10.04.2025</a:t>
            </a:fld>
            <a:endParaRPr lang="ru-RU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C94EC8-9856-40B7-AEC8-D8A94D7EA9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956282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0"/>
            <a:ext cx="303847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3030538" y="0"/>
            <a:ext cx="4762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/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349250" y="6459538"/>
            <a:ext cx="1963738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E830E0A3-B205-4963-99B1-0CBD5F1E769F}" type="datetimeFigureOut">
              <a:rPr lang="ru-RU"/>
              <a:pPr>
                <a:defRPr/>
              </a:pPr>
              <a:t>10.04.2025</a:t>
            </a:fld>
            <a:endParaRPr lang="ru-RU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538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>
              <a:solidFill>
                <a:srgbClr val="637052"/>
              </a:solidFill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F0DC2EF-A974-42ED-AD72-93C7AD5E8D93}" type="slidenum">
              <a:rPr lang="ru-RU">
                <a:solidFill>
                  <a:srgbClr val="637052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6370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8830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4953000"/>
            <a:ext cx="9142413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0" y="4914900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40F0C1-2DD9-4888-A3E3-FE243670DF23}" type="datetimeFigureOut">
              <a:rPr lang="ru-RU"/>
              <a:pPr>
                <a:defRPr/>
              </a:pPr>
              <a:t>10.04.2025</a:t>
            </a:fld>
            <a:endParaRPr lang="ru-RU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00F478-9F23-457E-B6D1-0B2A3AB6C2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15024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703DAF-6A67-4ACA-8FA1-AF245D9BD3BE}" type="datetimeFigureOut">
              <a:rPr lang="ru-RU"/>
              <a:pPr>
                <a:defRPr/>
              </a:pPr>
              <a:t>10.04.2025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110438-5BCA-465D-A5C5-71C6EC0872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878396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FB3FBF-22DE-4B23-BD3A-576F1289ACEF}" type="datetimeFigureOut">
              <a:rPr lang="ru-RU"/>
              <a:pPr>
                <a:defRPr/>
              </a:pPr>
              <a:t>10.04.2025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6ABB1F-C429-4F89-9CF3-D9C1FF41A8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226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9144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325" y="287338"/>
            <a:ext cx="7543800" cy="14493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22325" y="1846263"/>
            <a:ext cx="7543800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325" y="6459538"/>
            <a:ext cx="185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DD4FA030-676A-4F05-AB71-522B1221B2B0}" type="datetimeFigureOut">
              <a:rPr lang="ru-RU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10.04.2025</a:t>
            </a:fld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5425" y="6459538"/>
            <a:ext cx="361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4738" y="6459538"/>
            <a:ext cx="9842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CA8910C-6A8E-4EA7-A1E5-9DD941705EB9}" type="slidenum">
              <a:rPr lang="ru-RU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895350" y="1738313"/>
            <a:ext cx="747553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5123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rgbClr val="40404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404040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kern="1200">
          <a:solidFill>
            <a:srgbClr val="404040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9144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325" y="287338"/>
            <a:ext cx="7543800" cy="14493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22325" y="1846263"/>
            <a:ext cx="7543800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325" y="6459538"/>
            <a:ext cx="185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DD4FA030-676A-4F05-AB71-522B1221B2B0}" type="datetimeFigureOut">
              <a:rPr lang="ru-RU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10.04.2025</a:t>
            </a:fld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5425" y="6459538"/>
            <a:ext cx="361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4738" y="6459538"/>
            <a:ext cx="9842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CA8910C-6A8E-4EA7-A1E5-9DD941705EB9}" type="slidenum">
              <a:rPr lang="ru-RU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895350" y="1738313"/>
            <a:ext cx="747553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7163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rgbClr val="40404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404040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kern="1200">
          <a:solidFill>
            <a:srgbClr val="404040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9144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325" y="287338"/>
            <a:ext cx="7543800" cy="14493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22325" y="1846263"/>
            <a:ext cx="7543800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325" y="6459538"/>
            <a:ext cx="185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DD4FA030-676A-4F05-AB71-522B1221B2B0}" type="datetimeFigureOut">
              <a:rPr lang="ru-RU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10.04.2025</a:t>
            </a:fld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5425" y="6459538"/>
            <a:ext cx="361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4738" y="6459538"/>
            <a:ext cx="9842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CA8910C-6A8E-4EA7-A1E5-9DD941705EB9}" type="slidenum">
              <a:rPr lang="ru-RU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895350" y="1738313"/>
            <a:ext cx="747553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0013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rgbClr val="40404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404040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kern="1200">
          <a:solidFill>
            <a:srgbClr val="404040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9144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325" y="287338"/>
            <a:ext cx="7543800" cy="14493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22325" y="1846263"/>
            <a:ext cx="7543800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325" y="6459538"/>
            <a:ext cx="185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DD4FA030-676A-4F05-AB71-522B1221B2B0}" type="datetimeFigureOut">
              <a:rPr lang="ru-RU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10.04.2025</a:t>
            </a:fld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5425" y="6459538"/>
            <a:ext cx="361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4738" y="6459538"/>
            <a:ext cx="9842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CA8910C-6A8E-4EA7-A1E5-9DD941705EB9}" type="slidenum">
              <a:rPr lang="ru-RU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895350" y="1738313"/>
            <a:ext cx="747553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3726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rgbClr val="40404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404040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kern="1200">
          <a:solidFill>
            <a:srgbClr val="404040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9144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325" y="287338"/>
            <a:ext cx="7543800" cy="14493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22325" y="1846263"/>
            <a:ext cx="7543800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325" y="6459538"/>
            <a:ext cx="185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DD4FA030-676A-4F05-AB71-522B1221B2B0}" type="datetimeFigureOut">
              <a:rPr lang="ru-RU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10.04.2025</a:t>
            </a:fld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5425" y="6459538"/>
            <a:ext cx="361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4738" y="6459538"/>
            <a:ext cx="9842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CA8910C-6A8E-4EA7-A1E5-9DD941705EB9}" type="slidenum">
              <a:rPr lang="ru-RU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895350" y="1738313"/>
            <a:ext cx="747553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3620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rgbClr val="40404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404040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kern="1200">
          <a:solidFill>
            <a:srgbClr val="404040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6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WordArt 3"/>
          <p:cNvSpPr>
            <a:spLocks noChangeArrowheads="1" noChangeShapeType="1" noTextEdit="1"/>
          </p:cNvSpPr>
          <p:nvPr/>
        </p:nvSpPr>
        <p:spPr bwMode="auto">
          <a:xfrm>
            <a:off x="796236" y="1844824"/>
            <a:ext cx="7467154" cy="252028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КОМПЛЕКТОВАНИЕ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муниципальных дошкольных образовательных учреждений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муниципального образования "город Екатеринбург"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772816"/>
            <a:ext cx="8291264" cy="4781128"/>
          </a:xfrm>
        </p:spPr>
        <p:txBody>
          <a:bodyPr>
            <a:noAutofit/>
          </a:bodyPr>
          <a:lstStyle/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	Информацию об очередности ребенка,  предоставленном дошкольном учреждении Вы можете отслеживать:</a:t>
            </a:r>
          </a:p>
          <a:p>
            <a:pPr marL="0" indent="0" algn="just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- портал Государственных услуг по идентификационному номеру ребенка;</a:t>
            </a:r>
          </a:p>
          <a:p>
            <a:pPr marL="0" indent="0" algn="just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- управление образования Верх-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Исетского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района (ул. Хомякова, 5а, кабинет                  № 27, время приема: вторник, четверг с 9.00-13.00, среда с 14.00-18.00, телефон 304-12-63);</a:t>
            </a:r>
          </a:p>
          <a:p>
            <a:pPr marL="0" indent="0" algn="just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- уведомление дошкольного учреждения (формы информирования в соответствии с Правилами приема детей, утвержденными локальным актов дошкольного учреждения).</a:t>
            </a:r>
          </a:p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	 После получения информации о предоставленном дошкольном учреждении родителям (законным представителям) необходимо обратиться  к руководителю детского сада. При себе необходимо иметь:</a:t>
            </a:r>
          </a:p>
          <a:p>
            <a:pPr marL="0" indent="0" algn="just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- паспорт родителя (законного представителя);</a:t>
            </a:r>
          </a:p>
          <a:p>
            <a:pPr marL="0" indent="0" algn="just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- свидетельство о рождении.</a:t>
            </a:r>
          </a:p>
        </p:txBody>
      </p:sp>
      <p:sp>
        <p:nvSpPr>
          <p:cNvPr id="4" name="WordArt 2"/>
          <p:cNvSpPr>
            <a:spLocks noChangeArrowheads="1" noChangeShapeType="1" noTextEdit="1"/>
          </p:cNvSpPr>
          <p:nvPr/>
        </p:nvSpPr>
        <p:spPr bwMode="auto">
          <a:xfrm>
            <a:off x="909936" y="332656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Рекомендации для родителей </a:t>
            </a:r>
          </a:p>
          <a:p>
            <a:pPr algn="ctr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(законных представителей)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844824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19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	 Если не устраивает место в предложенном детском саду,  необходимо обратиться в управление образования Верх-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Исетского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района    с заявлением «на смену» дошкольного учреждения.</a:t>
            </a:r>
          </a:p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	Если не удалось зачислить ребенка в дошкольное учреждение в установленные сроки и  предоставленное место автоматически аннулировалось, необходимо обратиться в управление образования Верх-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Исетского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района  с заявлением «на восстановление».  </a:t>
            </a:r>
          </a:p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	Для обеспечения детей дошкольного возраста, проживающих в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Верх-Исетском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районе, гарантированным законом Российской Федерации  бесплатным  дошкольным образованием в районе функционируют группы кратковременного пребывания. По данному вопросу необходимо обратиться с заявлением в управление образования Верх-Исетского района. </a:t>
            </a:r>
            <a:endParaRPr lang="ru-RU" sz="1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WordArt 2"/>
          <p:cNvSpPr>
            <a:spLocks noChangeArrowheads="1" noChangeShapeType="1" noTextEdit="1"/>
          </p:cNvSpPr>
          <p:nvPr/>
        </p:nvSpPr>
        <p:spPr bwMode="auto">
          <a:xfrm>
            <a:off x="755576" y="476672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Рекомендации для родителей </a:t>
            </a:r>
          </a:p>
          <a:p>
            <a:pPr algn="ctr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(законных представителей)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719572" y="908720"/>
            <a:ext cx="7920880" cy="5616624"/>
          </a:xfrm>
        </p:spPr>
        <p:txBody>
          <a:bodyPr>
            <a:no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Порядок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условия перевода обучающегося из одной организации, осуществляющей образовательную деятельность по образовательным программам дошкольного образования, в другие организации, осуществляющие образовательную деятельность по образовательным программам соответствующих уровня и направленности, регламентируется приказом Министерства образования и науки Российской Федерации от 28.12.2015 № 1527 (зарегистрирован в Минюсте РФ 02.02.2016 № 40944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). </a:t>
            </a:r>
            <a:b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Согласно указанному выше порядку, родители (законные представители) обучающегося обращаются к руководителю выбранной принимающей организации с запросом о наличии свободных мест соответствующей возрастной категории. 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 отсутствии свободных мест в выбранной организации родителям (законным представителям) необходимо обратиться в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Департамент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образования Администрации города Екатеринбурга для определения принимающей организации из числа муниципальных образовательных организаций. </a:t>
            </a: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alt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1619672" y="260648"/>
            <a:ext cx="6120680" cy="57606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Перевод обучающегося из одной организации</a:t>
            </a:r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в другую    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564" y="512676"/>
            <a:ext cx="7848872" cy="583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194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Содержимое 2"/>
          <p:cNvSpPr>
            <a:spLocks noGrp="1"/>
          </p:cNvSpPr>
          <p:nvPr>
            <p:ph idx="1"/>
          </p:nvPr>
        </p:nvSpPr>
        <p:spPr>
          <a:xfrm>
            <a:off x="345443" y="4725144"/>
            <a:ext cx="8352928" cy="1728192"/>
          </a:xfrm>
        </p:spPr>
        <p:txBody>
          <a:bodyPr>
            <a:normAutofit fontScale="55000" lnSpcReduction="20000"/>
          </a:bodyPr>
          <a:lstStyle/>
          <a:p>
            <a:pPr algn="ctr">
              <a:lnSpc>
                <a:spcPct val="150000"/>
              </a:lnSpc>
              <a:buFontTx/>
              <a:buNone/>
            </a:pPr>
            <a:r>
              <a:rPr lang="ru-RU" altLang="ru-RU" sz="2000" dirty="0" smtClean="0"/>
              <a:t>	</a:t>
            </a:r>
            <a:r>
              <a:rPr lang="ru-RU" altLang="ru-RU" sz="3600" b="1" dirty="0" smtClean="0">
                <a:latin typeface="Times New Roman" pitchFamily="18" charset="0"/>
                <a:cs typeface="Times New Roman" pitchFamily="18" charset="0"/>
              </a:rPr>
              <a:t>Формирование открытой, саморазвивающейся, информационно-технологической образовательной системы, способной в полной мере удовлетворять образовательные запросы личности и социума, обеспечивать доступность качественного образования.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/>
          <a:srcRect l="12410"/>
          <a:stretch/>
        </p:blipFill>
        <p:spPr>
          <a:xfrm>
            <a:off x="4561656" y="1427163"/>
            <a:ext cx="3970784" cy="300948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4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1427164"/>
            <a:ext cx="3724275" cy="30198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4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WordArt 2"/>
          <p:cNvSpPr>
            <a:spLocks noChangeArrowheads="1" noChangeShapeType="1" noTextEdit="1"/>
          </p:cNvSpPr>
          <p:nvPr/>
        </p:nvSpPr>
        <p:spPr bwMode="auto">
          <a:xfrm>
            <a:off x="1087438" y="412750"/>
            <a:ext cx="6868938" cy="78400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Основная цель работы  ДОУ в условиях ФГОС ДО   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54991" y="620688"/>
            <a:ext cx="37031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Обзорная справка</a:t>
            </a:r>
            <a:endParaRPr lang="ru-RU" sz="36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71600" y="1336018"/>
            <a:ext cx="70567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cs typeface="Times New Roman" panose="02020603050405020304" pitchFamily="18" charset="0"/>
              </a:rPr>
              <a:t>МБДОУ – детский сад комбинированного</a:t>
            </a:r>
            <a:r>
              <a:rPr lang="ru-RU" sz="2000" b="1" dirty="0">
                <a:solidFill>
                  <a:prstClr val="black"/>
                </a:solidFill>
                <a:cs typeface="Times New Roman" panose="02020603050405020304" pitchFamily="18" charset="0"/>
              </a:rPr>
              <a:t> вида № </a:t>
            </a:r>
            <a:r>
              <a:rPr lang="ru-RU" sz="2000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27  </a:t>
            </a:r>
            <a:r>
              <a:rPr lang="ru-RU" sz="2000" b="1" dirty="0" smtClean="0">
                <a:cs typeface="Times New Roman" panose="02020603050405020304" pitchFamily="18" charset="0"/>
              </a:rPr>
              <a:t> функционирует с  апреля 1986 года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27584" y="3891559"/>
            <a:ext cx="79208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Структура МБДОУ: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2</a:t>
            </a:r>
            <a:r>
              <a:rPr lang="ru-RU" b="1" dirty="0" smtClean="0"/>
              <a:t> </a:t>
            </a:r>
            <a:r>
              <a:rPr lang="ru-RU" b="1" dirty="0" smtClean="0"/>
              <a:t>группы </a:t>
            </a:r>
            <a:r>
              <a:rPr lang="ru-RU" b="1" dirty="0"/>
              <a:t>для детей раннего </a:t>
            </a:r>
            <a:r>
              <a:rPr lang="ru-RU" b="1" dirty="0" smtClean="0"/>
              <a:t>возраста</a:t>
            </a:r>
          </a:p>
          <a:p>
            <a:r>
              <a:rPr lang="ru-RU" b="1" dirty="0" smtClean="0">
                <a:solidFill>
                  <a:prstClr val="black"/>
                </a:solidFill>
              </a:rPr>
              <a:t>                            8 групп для детей с тяжелым нарушением речи</a:t>
            </a:r>
          </a:p>
          <a:p>
            <a:pPr lvl="0"/>
            <a:r>
              <a:rPr lang="ru-RU" b="1" dirty="0" smtClean="0">
                <a:solidFill>
                  <a:prstClr val="black"/>
                </a:solidFill>
              </a:rPr>
              <a:t>                            </a:t>
            </a:r>
            <a:r>
              <a:rPr lang="ru-RU" b="1" dirty="0">
                <a:solidFill>
                  <a:prstClr val="black"/>
                </a:solidFill>
              </a:rPr>
              <a:t>3</a:t>
            </a:r>
            <a:r>
              <a:rPr lang="ru-RU" b="1" dirty="0" smtClean="0">
                <a:solidFill>
                  <a:prstClr val="black"/>
                </a:solidFill>
              </a:rPr>
              <a:t> </a:t>
            </a:r>
            <a:r>
              <a:rPr lang="ru-RU" b="1" dirty="0">
                <a:solidFill>
                  <a:prstClr val="black"/>
                </a:solidFill>
              </a:rPr>
              <a:t>групп общеобразовательной направленности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prstClr val="black"/>
                </a:solidFill>
              </a:rPr>
              <a:t>                            Оборудованный музыкальный и спортивный зал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27584" y="2226088"/>
            <a:ext cx="69633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Режим жизнедеятельности МБДОУ:</a:t>
            </a:r>
            <a:endParaRPr lang="ru-RU" dirty="0"/>
          </a:p>
          <a:p>
            <a:r>
              <a:rPr lang="ru-RU" b="1" dirty="0"/>
              <a:t>                      *  пятидневная рабочая неделя</a:t>
            </a:r>
            <a:endParaRPr lang="ru-RU" dirty="0"/>
          </a:p>
          <a:p>
            <a:r>
              <a:rPr lang="ru-RU" b="1" dirty="0"/>
              <a:t>                      *  продолжительность пребывания </a:t>
            </a:r>
            <a:endParaRPr lang="ru-RU" dirty="0"/>
          </a:p>
          <a:p>
            <a:r>
              <a:rPr lang="ru-RU" b="1" dirty="0"/>
              <a:t>                        </a:t>
            </a:r>
            <a:r>
              <a:rPr lang="ru-RU" b="1" dirty="0" smtClean="0"/>
              <a:t>  ребенка </a:t>
            </a:r>
            <a:r>
              <a:rPr lang="ru-RU" b="1" dirty="0"/>
              <a:t>в детском саду с 7.30 до </a:t>
            </a:r>
            <a:r>
              <a:rPr lang="ru-RU" b="1" dirty="0" smtClean="0"/>
              <a:t>18.00</a:t>
            </a:r>
            <a:endParaRPr lang="ru-RU" dirty="0"/>
          </a:p>
          <a:p>
            <a:r>
              <a:rPr lang="ru-RU" b="1" dirty="0"/>
              <a:t>                      * </a:t>
            </a:r>
            <a:r>
              <a:rPr lang="ru-RU" b="1" dirty="0" smtClean="0"/>
              <a:t> четырёхразовое питание</a:t>
            </a:r>
            <a:r>
              <a:rPr lang="ru-RU" b="1" dirty="0"/>
              <a:t>                 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851611" y="5733256"/>
            <a:ext cx="30490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МБДОУ посещают </a:t>
            </a:r>
            <a:r>
              <a:rPr lang="ru-RU" b="1" dirty="0" smtClean="0"/>
              <a:t>255 детей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0093952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45003" y="620688"/>
            <a:ext cx="532318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0" cap="none" spc="0" normalizeH="0" baseline="0" noProof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/>
                <a:ea typeface="+mn-ea"/>
                <a:cs typeface="Times New Roman"/>
              </a:rPr>
              <a:t>План комплектования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0" cap="none" spc="0" normalizeH="0" baseline="0" noProof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/>
                <a:ea typeface="+mn-ea"/>
                <a:cs typeface="Times New Roman"/>
              </a:rPr>
              <a:t>на </a:t>
            </a:r>
            <a:r>
              <a:rPr kumimoji="0" lang="ru-RU" sz="3600" b="0" i="0" u="none" strike="noStrike" kern="10" cap="none" spc="0" normalizeH="0" baseline="0" noProof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/>
                <a:ea typeface="+mn-ea"/>
                <a:cs typeface="Times New Roman"/>
              </a:rPr>
              <a:t>2025-2026 </a:t>
            </a:r>
            <a:r>
              <a:rPr kumimoji="0" lang="ru-RU" sz="3600" b="0" i="0" u="none" strike="noStrike" kern="10" cap="none" spc="0" normalizeH="0" baseline="0" noProof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/>
                <a:ea typeface="+mn-ea"/>
                <a:cs typeface="Times New Roman"/>
              </a:rPr>
              <a:t>учебный год</a:t>
            </a:r>
            <a:endParaRPr kumimoji="0" lang="ru-RU" sz="3600" b="0" i="0" u="none" strike="noStrike" kern="10" cap="none" spc="0" normalizeH="0" baseline="0" noProof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27584" y="2226088"/>
            <a:ext cx="64087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2025-2026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учебном году планируется к набору: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- одна группа раннего возраста от 1,5 до 2 лет;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i="1" dirty="0">
                <a:solidFill>
                  <a:prstClr val="black"/>
                </a:solidFill>
                <a:latin typeface="Calibri"/>
              </a:rPr>
              <a:t>	</a:t>
            </a:r>
            <a:r>
              <a:rPr kumimoji="0" lang="ru-RU" sz="18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</a:t>
            </a:r>
            <a:r>
              <a:rPr lang="ru-RU" b="1" i="1" dirty="0" smtClean="0">
                <a:solidFill>
                  <a:prstClr val="black"/>
                </a:solidFill>
                <a:latin typeface="Calibri"/>
              </a:rPr>
              <a:t>одна</a:t>
            </a:r>
            <a:r>
              <a:rPr kumimoji="0" lang="ru-RU" sz="18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группа </a:t>
            </a:r>
            <a:r>
              <a:rPr kumimoji="0" lang="ru-RU" sz="18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для детей с ТНР от 3 до 4 лет;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- одна группы для детей с ТНР от </a:t>
            </a:r>
            <a:r>
              <a:rPr kumimoji="0" lang="ru-RU" sz="18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 </a:t>
            </a:r>
            <a:r>
              <a:rPr kumimoji="0" lang="ru-RU" sz="18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до </a:t>
            </a:r>
            <a:r>
              <a:rPr kumimoji="0" lang="ru-RU" sz="18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 </a:t>
            </a:r>
            <a:r>
              <a:rPr kumimoji="0" lang="ru-RU" sz="18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лет.  </a:t>
            </a: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         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0819057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870901"/>
            <a:ext cx="80648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Педагогический состав МБДОУ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79639" y="1988840"/>
            <a:ext cx="763284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Участниками образовательного процесса в МБДОУ являются:       </a:t>
            </a:r>
            <a:endParaRPr lang="ru-RU" sz="2000" dirty="0"/>
          </a:p>
          <a:p>
            <a:r>
              <a:rPr lang="ru-RU" sz="2000" dirty="0"/>
              <a:t> </a:t>
            </a:r>
          </a:p>
          <a:p>
            <a:r>
              <a:rPr lang="ru-RU" sz="2000" b="1" dirty="0"/>
              <a:t>Педагоги – </a:t>
            </a:r>
            <a:r>
              <a:rPr lang="ru-RU" sz="2000" b="1" dirty="0" smtClean="0"/>
              <a:t>31 человек</a:t>
            </a:r>
            <a:endParaRPr lang="ru-RU" sz="2000" b="1" dirty="0" smtClean="0"/>
          </a:p>
          <a:p>
            <a:endParaRPr lang="ru-RU" sz="1000" dirty="0"/>
          </a:p>
          <a:p>
            <a:r>
              <a:rPr lang="ru-RU" sz="2000" b="1" dirty="0"/>
              <a:t>      </a:t>
            </a:r>
            <a:r>
              <a:rPr lang="ru-RU" sz="2000" b="1" dirty="0" smtClean="0"/>
              <a:t>          Из </a:t>
            </a:r>
            <a:r>
              <a:rPr lang="ru-RU" sz="2000" b="1" dirty="0"/>
              <a:t>них специалисты</a:t>
            </a:r>
            <a:r>
              <a:rPr lang="ru-RU" sz="2000" b="1" dirty="0" smtClean="0"/>
              <a:t>:</a:t>
            </a:r>
          </a:p>
          <a:p>
            <a:endParaRPr lang="ru-RU" sz="1000" dirty="0"/>
          </a:p>
          <a:p>
            <a:pPr marL="1790700">
              <a:buFont typeface="Arial" panose="020B0604020202020204" pitchFamily="34" charset="0"/>
              <a:buChar char="•"/>
            </a:pPr>
            <a:r>
              <a:rPr lang="ru-RU" sz="2000" b="1" dirty="0" smtClean="0"/>
              <a:t>музыкальные руководители</a:t>
            </a:r>
            <a:endParaRPr lang="ru-RU" sz="2000" dirty="0"/>
          </a:p>
          <a:p>
            <a:pPr marL="1790700">
              <a:buFont typeface="Arial" panose="020B0604020202020204" pitchFamily="34" charset="0"/>
              <a:buChar char="•"/>
            </a:pPr>
            <a:r>
              <a:rPr lang="ru-RU" sz="2000" b="1" dirty="0"/>
              <a:t>инструктор по </a:t>
            </a:r>
            <a:r>
              <a:rPr lang="ru-RU" sz="2000" b="1" dirty="0" smtClean="0"/>
              <a:t>физической культуре</a:t>
            </a:r>
            <a:endParaRPr lang="ru-RU" sz="2000" dirty="0"/>
          </a:p>
          <a:p>
            <a:pPr marL="1790700">
              <a:buFont typeface="Arial" panose="020B0604020202020204" pitchFamily="34" charset="0"/>
              <a:buChar char="•"/>
            </a:pPr>
            <a:r>
              <a:rPr lang="ru-RU" sz="2000" b="1" dirty="0" smtClean="0"/>
              <a:t>учителя – логопеды</a:t>
            </a:r>
          </a:p>
          <a:p>
            <a:pPr marL="1790700">
              <a:buFont typeface="Arial" panose="020B0604020202020204" pitchFamily="34" charset="0"/>
              <a:buChar char="•"/>
            </a:pPr>
            <a:r>
              <a:rPr lang="ru-RU" sz="2000" b="1" dirty="0" smtClean="0"/>
              <a:t>педагоги-психологи</a:t>
            </a:r>
          </a:p>
          <a:p>
            <a:pPr marL="1790700">
              <a:buFont typeface="Arial" panose="020B0604020202020204" pitchFamily="34" charset="0"/>
              <a:buChar char="•"/>
            </a:pPr>
            <a:r>
              <a:rPr lang="ru-RU" sz="2000" b="1" dirty="0" smtClean="0"/>
              <a:t>учителя-дефектологи</a:t>
            </a:r>
          </a:p>
          <a:p>
            <a:pPr marL="1790700">
              <a:buFont typeface="Arial" panose="020B0604020202020204" pitchFamily="34" charset="0"/>
              <a:buChar char="•"/>
            </a:pPr>
            <a:r>
              <a:rPr lang="ru-RU" sz="2000" b="1" dirty="0" err="1" smtClean="0"/>
              <a:t>тьюторы</a:t>
            </a:r>
            <a:endParaRPr lang="ru-RU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595130" y="5562367"/>
            <a:ext cx="80449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Все педагоги имеют первую и высшую квалификационную категорию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932595466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226121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Образовательная программа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631" y="4725144"/>
            <a:ext cx="576064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И учебно-методический комплект по </a:t>
            </a:r>
            <a:r>
              <a:rPr lang="ru-RU" sz="2000" b="1" dirty="0" err="1" smtClean="0"/>
              <a:t>иновационной</a:t>
            </a:r>
            <a:r>
              <a:rPr lang="ru-RU" sz="2000" b="1" dirty="0" smtClean="0"/>
              <a:t> программе дошкольного образования «От </a:t>
            </a:r>
            <a:r>
              <a:rPr lang="ru-RU" sz="2000" b="1" dirty="0"/>
              <a:t>рождения до школы». </a:t>
            </a:r>
            <a:r>
              <a:rPr lang="ru-RU" sz="2000" b="1" dirty="0" smtClean="0"/>
              <a:t>под </a:t>
            </a:r>
            <a:r>
              <a:rPr lang="ru-RU" sz="2000" b="1" dirty="0"/>
              <a:t>редакцией </a:t>
            </a:r>
            <a:r>
              <a:rPr lang="ru-RU" sz="2000" b="1" dirty="0" err="1" smtClean="0"/>
              <a:t>Н.Е.Вераксы</a:t>
            </a:r>
            <a:r>
              <a:rPr lang="ru-RU" sz="2000" b="1" dirty="0"/>
              <a:t>.</a:t>
            </a:r>
            <a:r>
              <a:rPr lang="ru-RU" sz="2000" b="1" dirty="0" smtClean="0"/>
              <a:t> 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978113"/>
            <a:ext cx="835292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>
                <a:solidFill>
                  <a:prstClr val="black"/>
                </a:solidFill>
              </a:rPr>
              <a:t>Образовательная деятельность в МБДОУ осуществляется по основной </a:t>
            </a:r>
            <a:r>
              <a:rPr lang="ru-RU" sz="2000" b="1" dirty="0" smtClean="0">
                <a:solidFill>
                  <a:prstClr val="black"/>
                </a:solidFill>
              </a:rPr>
              <a:t>образовательной </a:t>
            </a:r>
            <a:r>
              <a:rPr lang="ru-RU" sz="2000" b="1" dirty="0">
                <a:solidFill>
                  <a:prstClr val="black"/>
                </a:solidFill>
              </a:rPr>
              <a:t>программе дошкольного </a:t>
            </a:r>
            <a:r>
              <a:rPr lang="ru-RU" sz="2000" b="1" dirty="0" smtClean="0">
                <a:solidFill>
                  <a:prstClr val="black"/>
                </a:solidFill>
              </a:rPr>
              <a:t>образования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smtClean="0">
                <a:solidFill>
                  <a:prstClr val="black"/>
                </a:solidFill>
              </a:rPr>
              <a:t>разработанная на основе примерной основной образовательной программе дошкольного образования, одобренная решением федерального учебно-методического объединения по общему образованию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987824" y="191683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026" name="Picture 2" descr="https://static-eu.insales.ru/images/products/1/6141/246601725/%D0%9699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271" y="3145465"/>
            <a:ext cx="2304169" cy="3288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2890584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03648" y="548680"/>
            <a:ext cx="67687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Адаптированная программа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211035"/>
            <a:ext cx="7920880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Адаптированная основная образовательная программа дошкольного образования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(для дошкольников с тяжелыми нарушениями речи)</a:t>
            </a:r>
            <a:endParaRPr lang="ru-RU" sz="11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for-kidsandmum.ru/images/101374847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636912"/>
            <a:ext cx="2708294" cy="3915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7464744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5184576"/>
          </a:xfrm>
        </p:spPr>
        <p:txBody>
          <a:bodyPr>
            <a:normAutofit fontScale="25000" lnSpcReduction="20000"/>
          </a:bodyPr>
          <a:lstStyle/>
          <a:p>
            <a:pPr marL="0" indent="269875" algn="just">
              <a:lnSpc>
                <a:spcPct val="120000"/>
              </a:lnSpc>
            </a:pP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Федеральный закон РФ «Об образовании в Российской Федерации» от 29.12.2012г. № 273-ФЗ;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Федеральный закон РФ «Об основных принципах организации местного самоуправления в Российской Федерации» от 06.10.2003 № 131-ФЗ;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Порядок </a:t>
            </a:r>
            <a:r>
              <a:rPr lang="ru-RU" sz="5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приема на обучение по образовательным программам дошкольного </a:t>
            </a:r>
            <a:r>
              <a:rPr lang="ru-RU" sz="5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(утвержден приказом </a:t>
            </a:r>
            <a:r>
              <a:rPr lang="ru-RU" sz="5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Просвещения РФ </a:t>
            </a:r>
            <a:r>
              <a:rPr lang="ru-RU" sz="5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5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 мая 2020 г. N 236); </a:t>
            </a:r>
            <a:endParaRPr lang="ru-RU" sz="5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269875" algn="just">
              <a:lnSpc>
                <a:spcPct val="120000"/>
              </a:lnSpc>
            </a:pPr>
            <a:r>
              <a:rPr lang="ru-RU" sz="5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5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образования и науки Российской Федерации </a:t>
            </a:r>
            <a:r>
              <a:rPr lang="ru-RU" sz="5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5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 утверждении Порядка и условий осуществления перевода обучающихся из одной организации, осуществляющей образовательную деятельность по образовательным программам дошкольного образования, в другие организации, осуществляющие образовательную деятельность по образовательным программам соответствующих уровня и направленности» от 28.12.2015 №</a:t>
            </a:r>
            <a:r>
              <a:rPr lang="ru-RU" sz="5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1527;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5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Административный регламент предоставления муниципальной услуги «Прием заявлений, постановка на учет и зачисление детей в образовательные учреждения, реализующие основную общеобразовательную программу дошкольного образования (детские сады)», </a:t>
            </a:r>
            <a:r>
              <a:rPr lang="ru-RU" sz="5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утвержденный Постановлением </a:t>
            </a:r>
            <a:r>
              <a:rPr lang="ru-RU" sz="5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И.о</a:t>
            </a:r>
            <a:r>
              <a:rPr lang="ru-RU" sz="5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Главы Екатеринбурга № 2365 от 29.10.2021;</a:t>
            </a:r>
            <a:endParaRPr lang="ru-RU" sz="5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269875" algn="just">
              <a:lnSpc>
                <a:spcPct val="120000"/>
              </a:lnSpc>
            </a:pPr>
            <a:r>
              <a:rPr lang="ru-RU" sz="5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порядке учета детей, подлежащих обучению по образовательным программам дошкольного образования в муниципальном образовании «город Екатеринбург» от 02.11.2021г. № 2121/46/36 (с изменениями и дополнениями).;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5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Администрации города Екатеринбург «Перечень территорий муниципального образования «город Екатеринбург», закрепляемых за муниципальными дошкольными образовательными организациями» от 18.03.2015 № 686 (с изменениями и дополнениями);</a:t>
            </a:r>
          </a:p>
          <a:p>
            <a:pPr marL="0" indent="269875" algn="just">
              <a:lnSpc>
                <a:spcPct val="120000"/>
              </a:lnSpc>
            </a:pPr>
            <a:r>
              <a:rPr lang="ru-RU" sz="5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рекомендации по организации учета детей, подлежащих обучению по образовательным программам дошкольного образования на территории муниципального образования «город Екатеринбург» и зачислению в муниципальные дошкольные образовательные учреждения от 27.02.2017г. № 956/46/36.</a:t>
            </a:r>
          </a:p>
          <a:p>
            <a:pPr algn="just"/>
            <a:endParaRPr lang="ru-RU" dirty="0"/>
          </a:p>
        </p:txBody>
      </p:sp>
      <p:sp>
        <p:nvSpPr>
          <p:cNvPr id="14338" name="WordArt 2"/>
          <p:cNvSpPr>
            <a:spLocks noChangeArrowheads="1" noChangeShapeType="1" noTextEdit="1"/>
          </p:cNvSpPr>
          <p:nvPr/>
        </p:nvSpPr>
        <p:spPr bwMode="auto">
          <a:xfrm>
            <a:off x="971600" y="412750"/>
            <a:ext cx="7128792" cy="85601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Нормативно-правовое основание</a:t>
            </a:r>
            <a:endParaRPr lang="ru-RU" sz="36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12612937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60648"/>
            <a:ext cx="3024336" cy="20162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412776"/>
            <a:ext cx="2847190" cy="189812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045" y="3212976"/>
            <a:ext cx="2141984" cy="321297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2513" y="2564904"/>
            <a:ext cx="3091272" cy="20608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277398"/>
            <a:ext cx="2382011" cy="357301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3032955"/>
            <a:ext cx="2382011" cy="357301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816" y="1412776"/>
            <a:ext cx="6084168" cy="405611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682" y="1442331"/>
            <a:ext cx="5854436" cy="390295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828" y="1052736"/>
            <a:ext cx="7297369" cy="4864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428931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7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7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2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75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25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175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32656"/>
            <a:ext cx="2382444" cy="35730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950" y="332656"/>
            <a:ext cx="3513140" cy="23432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904" y="325524"/>
            <a:ext cx="3923293" cy="26129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650" y="1442845"/>
            <a:ext cx="3165816" cy="42210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18" y="3905672"/>
            <a:ext cx="3660202" cy="24342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2875" y="2153326"/>
            <a:ext cx="2459765" cy="18448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2852936"/>
            <a:ext cx="2478021" cy="37170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0537" y="2930367"/>
            <a:ext cx="2426401" cy="36396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32583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75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25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5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90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50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2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1" descr="F:\для презентации_Анна фото\FullSizeRender (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38305"/>
            <a:ext cx="3181662" cy="42416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TextBox 3"/>
          <p:cNvSpPr txBox="1">
            <a:spLocks noChangeArrowheads="1"/>
          </p:cNvSpPr>
          <p:nvPr/>
        </p:nvSpPr>
        <p:spPr bwMode="auto">
          <a:xfrm>
            <a:off x="755650" y="1252538"/>
            <a:ext cx="56896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ОО «ФИЗИЧЕСКОЕ РАЗВИТИЕ»</a:t>
            </a:r>
          </a:p>
        </p:txBody>
      </p:sp>
      <p:sp>
        <p:nvSpPr>
          <p:cNvPr id="30724" name="Прямоугольник 4"/>
          <p:cNvSpPr>
            <a:spLocks noChangeArrowheads="1"/>
          </p:cNvSpPr>
          <p:nvPr/>
        </p:nvSpPr>
        <p:spPr bwMode="auto">
          <a:xfrm>
            <a:off x="3624263" y="1938338"/>
            <a:ext cx="5183187" cy="471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sz="2400" b="1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Здоровьесберегающие</a:t>
            </a:r>
            <a:r>
              <a:rPr lang="ru-RU" sz="2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 технологии;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ru-RU" sz="24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Центр физического развития;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ru-RU" sz="24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Нестандартное физкультурное оборудование;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ru-RU" sz="24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Система </a:t>
            </a:r>
            <a:r>
              <a:rPr lang="ru-RU" sz="2400" b="1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здоровьесбережение</a:t>
            </a:r>
            <a:r>
              <a:rPr lang="ru-RU" sz="2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 детей;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ru-RU" sz="24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Проект «Маленькие чистюли»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8841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Box 2"/>
          <p:cNvSpPr txBox="1">
            <a:spLocks noChangeArrowheads="1"/>
          </p:cNvSpPr>
          <p:nvPr/>
        </p:nvSpPr>
        <p:spPr bwMode="auto">
          <a:xfrm>
            <a:off x="323850" y="1255713"/>
            <a:ext cx="590391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smtClean="0">
                <a:solidFill>
                  <a:srgbClr val="002060"/>
                </a:solidFill>
                <a:latin typeface="Calibri" panose="020F0502020204030204" pitchFamily="34" charset="0"/>
              </a:rPr>
              <a:t>ОО «ПОЗНАВАТЕЛЬНОЕ РАЗВИТИЕ»</a:t>
            </a:r>
          </a:p>
        </p:txBody>
      </p:sp>
      <p:pic>
        <p:nvPicPr>
          <p:cNvPr id="15364" name="Picture 1" descr="F:\для презентации_Анна фото\FullSizeRend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1739567"/>
            <a:ext cx="3227477" cy="4305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2" name="Прямоугольник 4"/>
          <p:cNvSpPr>
            <a:spLocks noChangeArrowheads="1"/>
          </p:cNvSpPr>
          <p:nvPr/>
        </p:nvSpPr>
        <p:spPr bwMode="auto">
          <a:xfrm>
            <a:off x="539750" y="2133600"/>
            <a:ext cx="4895850" cy="344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sz="2000" b="1" smtClean="0">
                <a:solidFill>
                  <a:srgbClr val="000000"/>
                </a:solidFill>
                <a:latin typeface="Calibri" panose="020F0502020204030204" pitchFamily="34" charset="0"/>
              </a:rPr>
              <a:t>Центры активности: центр игры, центр творчества, центр театра, центр строительно-конструктивных игр, центр моторики и сенсорного развития;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ru-RU" sz="2000" b="1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sz="2000" b="1" smtClean="0">
                <a:solidFill>
                  <a:srgbClr val="000000"/>
                </a:solidFill>
                <a:latin typeface="Calibri" panose="020F0502020204030204" pitchFamily="34" charset="0"/>
              </a:rPr>
              <a:t>Традиционные и нетрадиционные методы работы: артикуляционная гимнастика, пальчиковая гимнастика, элементы психогимнастики и дыхательной гимнастики.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600" smtClean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7709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Box 2"/>
          <p:cNvSpPr txBox="1">
            <a:spLocks noChangeArrowheads="1"/>
          </p:cNvSpPr>
          <p:nvPr/>
        </p:nvSpPr>
        <p:spPr bwMode="auto">
          <a:xfrm>
            <a:off x="555625" y="1341438"/>
            <a:ext cx="69850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smtClean="0">
                <a:solidFill>
                  <a:srgbClr val="002060"/>
                </a:solidFill>
                <a:latin typeface="Calibri" panose="020F0502020204030204" pitchFamily="34" charset="0"/>
              </a:rPr>
              <a:t>ОО «ХУДОЖЕСТВЕННО -ЭСТЕТИЧЕСКОЕ РАЗВИТИЕ»</a:t>
            </a:r>
          </a:p>
        </p:txBody>
      </p:sp>
      <p:sp>
        <p:nvSpPr>
          <p:cNvPr id="34819" name="Прямоугольник 4"/>
          <p:cNvSpPr>
            <a:spLocks noChangeArrowheads="1"/>
          </p:cNvSpPr>
          <p:nvPr/>
        </p:nvSpPr>
        <p:spPr bwMode="auto">
          <a:xfrm>
            <a:off x="4139952" y="1989138"/>
            <a:ext cx="4391273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Акцент в выборе игр для детей раннего возраста на основе сенсорных и моторных игр;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Интеграции с образовательными областями</a:t>
            </a:r>
          </a:p>
        </p:txBody>
      </p:sp>
      <p:pic>
        <p:nvPicPr>
          <p:cNvPr id="5" name="Picture 2" descr="F:\для презентации_Анна фото\FullSizeRender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204864"/>
            <a:ext cx="2615881" cy="34873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5887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с двумя усеченными противолежащими углами 5"/>
          <p:cNvSpPr/>
          <p:nvPr/>
        </p:nvSpPr>
        <p:spPr>
          <a:xfrm>
            <a:off x="366713" y="4986338"/>
            <a:ext cx="8305800" cy="1295400"/>
          </a:xfrm>
          <a:prstGeom prst="snip2DiagRect">
            <a:avLst/>
          </a:prstGeom>
          <a:solidFill>
            <a:schemeClr val="accent1">
              <a:alpha val="33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Прямоугольник с двумя усеченными противолежащими углами 4"/>
          <p:cNvSpPr/>
          <p:nvPr/>
        </p:nvSpPr>
        <p:spPr>
          <a:xfrm>
            <a:off x="468313" y="568325"/>
            <a:ext cx="8101012" cy="1295400"/>
          </a:xfrm>
          <a:prstGeom prst="snip2DiagRect">
            <a:avLst/>
          </a:prstGeom>
          <a:solidFill>
            <a:schemeClr val="accent1">
              <a:alpha val="33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0825" y="182563"/>
            <a:ext cx="6119813" cy="46037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srgbClr val="002060"/>
                </a:solidFill>
                <a:latin typeface="Calibri Light" panose="020F0302020204030204"/>
                <a:cs typeface="Arial" panose="020B0604020202020204" pitchFamily="34" charset="0"/>
              </a:rPr>
              <a:t>Развивающий альбом «Страна игр»</a:t>
            </a:r>
          </a:p>
        </p:txBody>
      </p:sp>
      <p:sp>
        <p:nvSpPr>
          <p:cNvPr id="35845" name="Прямоугольник 2"/>
          <p:cNvSpPr>
            <a:spLocks noChangeArrowheads="1"/>
          </p:cNvSpPr>
          <p:nvPr/>
        </p:nvSpPr>
        <p:spPr bwMode="auto">
          <a:xfrm>
            <a:off x="468313" y="5164138"/>
            <a:ext cx="8305800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</a:pPr>
            <a:r>
              <a:rPr lang="ru-RU" b="1" smtClean="0">
                <a:solidFill>
                  <a:prstClr val="white"/>
                </a:solidFill>
                <a:latin typeface="14216"/>
                <a:cs typeface="Times New Roman" panose="02020603050405020304" pitchFamily="18" charset="0"/>
              </a:rPr>
              <a:t>В результате у воспитанников развита моторика, логика, мышление, активизировался словарный запас, расширился кругозор, пространственное мышление и цветовосприятие.</a:t>
            </a:r>
            <a:endParaRPr lang="ru-RU" sz="1400" b="1" smtClean="0">
              <a:solidFill>
                <a:prstClr val="white"/>
              </a:solidFill>
              <a:latin typeface="14216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5846" name="Прямоугольник 3"/>
          <p:cNvSpPr>
            <a:spLocks noChangeArrowheads="1"/>
          </p:cNvSpPr>
          <p:nvPr/>
        </p:nvSpPr>
        <p:spPr bwMode="auto">
          <a:xfrm>
            <a:off x="468313" y="615950"/>
            <a:ext cx="810101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smtClean="0">
                <a:solidFill>
                  <a:prstClr val="white"/>
                </a:solidFill>
                <a:latin typeface="14216"/>
              </a:rPr>
              <a:t>Дети должны изучать мир посредством естественности и гуманного воспитания и обучения, а именно изучать тогда и то, к чему готова уже психика и мозг. Именно на этой системе и построено создание игр на липучках для детей «Страна игр»</a:t>
            </a:r>
            <a:endParaRPr lang="ru-RU" b="1" smtClean="0">
              <a:solidFill>
                <a:prstClr val="white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060" y="1868204"/>
            <a:ext cx="2440935" cy="16988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310" y="3469419"/>
            <a:ext cx="2257608" cy="1584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088" y="2862363"/>
            <a:ext cx="1744191" cy="23255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1119" y="1966451"/>
            <a:ext cx="1684474" cy="22459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563285"/>
            <a:ext cx="1974046" cy="26320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0858" y="1827164"/>
            <a:ext cx="1825757" cy="24343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57024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Box 2"/>
          <p:cNvSpPr txBox="1">
            <a:spLocks noChangeArrowheads="1"/>
          </p:cNvSpPr>
          <p:nvPr/>
        </p:nvSpPr>
        <p:spPr bwMode="auto">
          <a:xfrm>
            <a:off x="1042988" y="476250"/>
            <a:ext cx="7489825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smtClean="0">
                <a:solidFill>
                  <a:srgbClr val="C00000"/>
                </a:solidFill>
                <a:latin typeface="Calibri" panose="020F0502020204030204" pitchFamily="34" charset="0"/>
              </a:rPr>
              <a:t>«</a:t>
            </a:r>
            <a:r>
              <a:rPr lang="ru-RU" sz="3600" b="1" smtClean="0">
                <a:solidFill>
                  <a:srgbClr val="C00000"/>
                </a:solidFill>
                <a:latin typeface="Calibri" panose="020F0502020204030204" pitchFamily="34" charset="0"/>
              </a:rPr>
              <a:t>Маленькие чистюли</a:t>
            </a:r>
            <a:r>
              <a:rPr lang="ru-RU" sz="3600" smtClean="0">
                <a:solidFill>
                  <a:srgbClr val="C00000"/>
                </a:solidFill>
                <a:latin typeface="Calibri" panose="020F0502020204030204" pitchFamily="34" charset="0"/>
              </a:rPr>
              <a:t>»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по формированию у детей младшего дошкольного возраста культурно-гигиенических навыков</a:t>
            </a:r>
          </a:p>
        </p:txBody>
      </p:sp>
      <p:pic>
        <p:nvPicPr>
          <p:cNvPr id="12292" name="Picture 2" descr="F:\для презентации_Анна фото\IMG_578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1844675"/>
            <a:ext cx="3600450" cy="27003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3850" y="1844675"/>
            <a:ext cx="2447925" cy="2862263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ru-RU" sz="20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Одна из главных задач проекта - формирование у детей навыков здорового образа жизни, развитии культурно-гигиенических навыков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04025" y="1844675"/>
            <a:ext cx="1871663" cy="2554288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ru-RU" sz="2000" b="1" smtClean="0">
                <a:solidFill>
                  <a:srgbClr val="000000"/>
                </a:solidFill>
                <a:latin typeface="Calibri" panose="020F0502020204030204" pitchFamily="34" charset="0"/>
              </a:rPr>
              <a:t>Привлечение  педагогов МБДОУ и родителей  детей к проекту и выполнению задач проекта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987675" y="4868863"/>
            <a:ext cx="3744913" cy="708025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ru-RU" sz="2000" b="1" smtClean="0">
                <a:solidFill>
                  <a:srgbClr val="000000"/>
                </a:solidFill>
                <a:latin typeface="Calibri" panose="020F0502020204030204" pitchFamily="34" charset="0"/>
              </a:rPr>
              <a:t>Мониторинг через опросы, анкетирование и наблюдение</a:t>
            </a:r>
          </a:p>
        </p:txBody>
      </p:sp>
    </p:spTree>
    <p:extLst>
      <p:ext uri="{BB962C8B-B14F-4D97-AF65-F5344CB8AC3E}">
        <p14:creationId xmlns:p14="http://schemas.microsoft.com/office/powerpoint/2010/main" val="3924632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7578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683568" y="404664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Периоды комплектования и зачисления 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учреждения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8436" name="WordArt 4"/>
          <p:cNvSpPr>
            <a:spLocks noChangeArrowheads="1" noChangeShapeType="1" noTextEdit="1"/>
          </p:cNvSpPr>
          <p:nvPr/>
        </p:nvSpPr>
        <p:spPr bwMode="auto">
          <a:xfrm>
            <a:off x="1763688" y="1916832"/>
            <a:ext cx="5400600" cy="93610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ПЕРИОД ОСНОВНОГО КОМПЛЕКТОВАНИЯ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ДОШКОЛЬНЫХ УЧРЕЖДЕНИЙ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(май-июль текущего года)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9649348"/>
              </p:ext>
            </p:extLst>
          </p:nvPr>
        </p:nvGraphicFramePr>
        <p:xfrm>
          <a:off x="899592" y="3209512"/>
          <a:ext cx="7416824" cy="2523744"/>
        </p:xfrm>
        <a:graphic>
          <a:graphicData uri="http://schemas.openxmlformats.org/drawingml/2006/table">
            <a:tbl>
              <a:tblPr/>
              <a:tblGrid>
                <a:gridCol w="44775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392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Мероприятие по комплектованию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Сроки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Times New Roman"/>
                          <a:cs typeface="Times New Roman"/>
                        </a:rPr>
                        <a:t>Утверждение поименных списков детей на заседании городской комиссии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Calibri"/>
                          <a:cs typeface="Times New Roman"/>
                        </a:rPr>
                        <a:t>до 15 мая текущего года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Times New Roman"/>
                          <a:cs typeface="Times New Roman"/>
                        </a:rPr>
                        <a:t>Направление утверждение поименных списков детей в муниципальные дошкольные образовательные учреждения   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Calibri"/>
                          <a:cs typeface="Times New Roman"/>
                        </a:rPr>
                        <a:t>до 25 мая текущего года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Times New Roman"/>
                          <a:cs typeface="Times New Roman"/>
                        </a:rPr>
                        <a:t>Зачисление детей из утвержденного поименного списка детей в муниципальные дошкольные образовательные учреждения   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atin typeface="Times New Roman"/>
                          <a:ea typeface="Calibri"/>
                          <a:cs typeface="Times New Roman"/>
                        </a:rPr>
                        <a:t> до 01 июля текущего года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683568" y="404664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Периоды комплектования и зачисления 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учреждения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0481" name="WordArt 1"/>
          <p:cNvSpPr>
            <a:spLocks noChangeArrowheads="1" noChangeShapeType="1" noTextEdit="1"/>
          </p:cNvSpPr>
          <p:nvPr/>
        </p:nvSpPr>
        <p:spPr bwMode="auto">
          <a:xfrm>
            <a:off x="2267744" y="1988840"/>
            <a:ext cx="4680520" cy="93610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ПЕРИОД ДОУКОМПЛЕКТОВАНИЯ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ДОШКОЛЬНЫХ УЧРЕЖДЕНИЙ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(в течение учебного года)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2950965"/>
              </p:ext>
            </p:extLst>
          </p:nvPr>
        </p:nvGraphicFramePr>
        <p:xfrm>
          <a:off x="971600" y="3284984"/>
          <a:ext cx="7344816" cy="2208276"/>
        </p:xfrm>
        <a:graphic>
          <a:graphicData uri="http://schemas.openxmlformats.org/drawingml/2006/table">
            <a:tbl>
              <a:tblPr/>
              <a:tblGrid>
                <a:gridCol w="44340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10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Мероприятие по комплектованию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Сроки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Утверждение поименных списков 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детей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на заседании городской комиссии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до 05  числа каждого месяца текущего года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Направление утверждение поименных списков детей в муниципальные дошкольные образовательные учреждения   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до 10 числа каждого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месяца текущего года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Зачисление детей из утвержденного поименного списка детей в муниципальные дошкольные образовательные учреждения  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 в течение 2-х месяцев с даты получения поименного списка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683568" y="412750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Формирование списка детей для зачисления в группы полного дня 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учреждения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611560" y="1992173"/>
            <a:ext cx="7775848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49263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соответствии с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Положением </a:t>
            </a:r>
            <a:r>
              <a:rPr lang="ru-RU" sz="2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 порядке учета детей, подлежащих обучению по образовательным программам дошкольного образования в муниципальном образовании «город Екатеринбург» от 02.11.2021г. № 2121/46/36,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поимённый список детей в группы полного дня формируется с учётом даты постановки детей на учёт и направленности группы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наличия в учётных записях детей отметок о внеочередном и первоочередном праве на устройство в дошкольное учреждение.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683568" y="412750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Формирование списка детей для зачисления в группы полного дня 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учреждения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683568" y="2159715"/>
            <a:ext cx="7992888" cy="3754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  <a:tab pos="180975" algn="l"/>
                <a:tab pos="26987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Формирование списка детей для зачисления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группы полного дня осуществляется отдельно по каждой возрастной группе в следующей последовательности: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  <a:tab pos="180975" algn="l"/>
                <a:tab pos="26987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дети, имеющие </a:t>
            </a: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внеочередное право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устройство в дошкольное учреждение: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дети прокуроров, сотрудников Следственного комитета РФ, судей, граждан, подвергшихся воздействию радиации;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285750" lvl="0" indent="-28575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tabLst>
                <a:tab pos="90488" algn="l"/>
                <a:tab pos="180975" algn="l"/>
                <a:tab pos="26987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дети, имеющие </a:t>
            </a: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первоочередное  право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устройство в дошкольное учреждение: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 военнослужащих; сотрудников, имеющих специальные звания и проходящие службу в учреждениях и органах уголовно-исполнительной системы, федеральной противопожарной службе Государственной противопожарной службы, органах по контролю за оборотом наркотических средств;  сотрудников полиции;  дети из многодетных семей; дети-инвалиды, дети, один из родителей которых является инвалидом; </a:t>
            </a:r>
          </a:p>
          <a:p>
            <a:pPr marL="285750" lvl="0" indent="-28575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tabLst>
                <a:tab pos="90488" algn="l"/>
                <a:tab pos="180975" algn="l"/>
                <a:tab pos="269875" algn="l"/>
              </a:tabLst>
            </a:pPr>
            <a:r>
              <a:rPr lang="ru-RU" sz="1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преимущественное право имеют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</a:t>
            </a:r>
            <a:r>
              <a:rPr lang="ru-RU" sz="1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проживающие </a:t>
            </a:r>
            <a:r>
              <a:rPr lang="ru-RU" sz="1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совместно с полнородным </a:t>
            </a:r>
            <a:r>
              <a:rPr lang="ru-RU" sz="1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</a:t>
            </a:r>
            <a:r>
              <a:rPr lang="ru-RU" sz="14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неполнородным</a:t>
            </a:r>
            <a:r>
              <a:rPr lang="ru-RU" sz="1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братом </a:t>
            </a:r>
            <a:r>
              <a:rPr lang="ru-RU" sz="1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(или) </a:t>
            </a:r>
            <a:r>
              <a:rPr lang="ru-RU" sz="1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сестрой, посещающих детский сад, преимущественное право распространяется только на тот детский сад, в котором обучается полнородный (</a:t>
            </a:r>
            <a:r>
              <a:rPr lang="ru-RU" sz="14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неполнородный</a:t>
            </a:r>
            <a:r>
              <a:rPr lang="ru-RU" sz="1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брат и (или) сестра на момент </a:t>
            </a:r>
            <a:r>
              <a:rPr lang="ru-RU" sz="1400" b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формирования списков;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  <a:tab pos="180975" algn="l"/>
                <a:tab pos="26987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дети, зачисляемые в дошкольное учреждение в соответствии с </a:t>
            </a: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очередностью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определенной по дате постановки на учет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755576" y="476672"/>
            <a:ext cx="7848872" cy="1216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Формирование списка детей для зачисления в группы полного дня </a:t>
            </a:r>
          </a:p>
          <a:p>
            <a:pPr algn="ctr" rtl="0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 муниципальные дошкольные образовательные учреждения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899592" y="1660158"/>
            <a:ext cx="712879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Комплектование осуществляется электронной системой «Электронная очередь» на основании персональных данных ребенка, внесенных в учетную карточку.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9946574"/>
              </p:ext>
            </p:extLst>
          </p:nvPr>
        </p:nvGraphicFramePr>
        <p:xfrm>
          <a:off x="827584" y="4221088"/>
          <a:ext cx="7272808" cy="2208276"/>
        </p:xfrm>
        <a:graphic>
          <a:graphicData uri="http://schemas.openxmlformats.org/drawingml/2006/table">
            <a:tbl>
              <a:tblPr/>
              <a:tblGrid>
                <a:gridCol w="17281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446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03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Персональные данные 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Пояснение (примечание)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3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351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Возрастная группа ребенка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По заявлению родителей (законных представителей) в персональную карточку ребенка вносится отметка о переводе ребенка в возрастную группу на один год старше.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WordArt 1"/>
          <p:cNvSpPr>
            <a:spLocks noChangeArrowheads="1" noChangeShapeType="1" noTextEdit="1"/>
          </p:cNvSpPr>
          <p:nvPr/>
        </p:nvSpPr>
        <p:spPr bwMode="auto">
          <a:xfrm>
            <a:off x="899592" y="3356992"/>
            <a:ext cx="7488832" cy="57606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Дополнительные персональные данные, учитываемые при комплектовании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ordArt 1"/>
          <p:cNvSpPr>
            <a:spLocks noChangeArrowheads="1" noChangeShapeType="1" noTextEdit="1"/>
          </p:cNvSpPr>
          <p:nvPr/>
        </p:nvSpPr>
        <p:spPr bwMode="auto">
          <a:xfrm>
            <a:off x="755576" y="260648"/>
            <a:ext cx="7704856" cy="57606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Дополнительные персональные данные, учитываемые при комплектовании</a:t>
            </a:r>
            <a:endParaRPr lang="ru-RU" sz="36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7730617"/>
              </p:ext>
            </p:extLst>
          </p:nvPr>
        </p:nvGraphicFramePr>
        <p:xfrm>
          <a:off x="827584" y="908720"/>
          <a:ext cx="7632847" cy="5545832"/>
        </p:xfrm>
        <a:graphic>
          <a:graphicData uri="http://schemas.openxmlformats.org/drawingml/2006/table">
            <a:tbl>
              <a:tblPr/>
              <a:tblGrid>
                <a:gridCol w="14535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92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5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 anchor="ctr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5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01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Адрес проживания ребенка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За адресом проживания ребенка автоматически закрепляется дошкольное учреждение в соответствии с Постановлением Администрации города Екатеринбург «Перечень территорий муниципального образования «город Екатеринбург», закрепляемых за муниципальными дошкольными образовательными организациями» от 18.03.2015 № 686.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По заявлению родителей (законных представителей) районными операторами вносятся изменения  в адрес проживания ребенка.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681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Желаемые дошкольные учреждения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Последовательность рассматриваемых вариантов дошкольных учреждений: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дошкольное учреждение, закрепленное за адресом проживания ребенка (при наличии мест);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желаемые дошкольные учреждения (варианты желаемых дошкольных учреждений вносятся в персональную карточку ребенка районными операторами) при наличии мест;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дошкольные учреждения, имеющие свободные места по требуемой возрастной группе.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При отсутствии мест в дошкольном учреждении по месту проживания ребенка в целях реализации права на дошкольное образование комиссией могут быть предложены места в других детских садах.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476672"/>
            <a:ext cx="82089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8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Адреса прикрепленные к </a:t>
            </a:r>
          </a:p>
          <a:p>
            <a:pPr lvl="0" algn="ctr"/>
            <a:r>
              <a:rPr lang="ru-RU" sz="28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02032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МБДОУ – детский сад комбинированного вида № 27</a:t>
            </a:r>
            <a:endParaRPr lang="ru-RU" sz="28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A02032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80264" y="2362085"/>
            <a:ext cx="5904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у</a:t>
            </a:r>
            <a:r>
              <a:rPr lang="ru-RU" sz="2400" dirty="0" smtClean="0"/>
              <a:t>л. Бебеля (четная сторона) - № 130 – 134а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299619" y="3293391"/>
            <a:ext cx="59411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у</a:t>
            </a:r>
            <a:r>
              <a:rPr lang="ru-RU" sz="2400" dirty="0" smtClean="0"/>
              <a:t>л. Опалихинская (четная сторона) № 40, 44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328599" y="4224697"/>
            <a:ext cx="60899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у</a:t>
            </a:r>
            <a:r>
              <a:rPr lang="ru-RU" sz="2400" dirty="0" smtClean="0"/>
              <a:t>л. Черепанова (четная сторона) № 4, 4а, 6, 8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900255169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3.xml><?xml version="1.0" encoding="utf-8"?>
<a:theme xmlns:a="http://schemas.openxmlformats.org/drawingml/2006/main" name="1_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4.xml><?xml version="1.0" encoding="utf-8"?>
<a:theme xmlns:a="http://schemas.openxmlformats.org/drawingml/2006/main" name="2_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5.xml><?xml version="1.0" encoding="utf-8"?>
<a:theme xmlns:a="http://schemas.openxmlformats.org/drawingml/2006/main" name="3_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6.xml><?xml version="1.0" encoding="utf-8"?>
<a:theme xmlns:a="http://schemas.openxmlformats.org/drawingml/2006/main" name="4_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719</TotalTime>
  <Words>1394</Words>
  <Application>Microsoft Office PowerPoint</Application>
  <PresentationFormat>Экран (4:3)</PresentationFormat>
  <Paragraphs>159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27</vt:i4>
      </vt:variant>
    </vt:vector>
  </HeadingPairs>
  <TitlesOfParts>
    <vt:vector size="39" baseType="lpstr">
      <vt:lpstr>14216</vt:lpstr>
      <vt:lpstr>Arial</vt:lpstr>
      <vt:lpstr>Calibri</vt:lpstr>
      <vt:lpstr>Calibri Light</vt:lpstr>
      <vt:lpstr>Times New Roman</vt:lpstr>
      <vt:lpstr>Wingdings</vt:lpstr>
      <vt:lpstr>Тема Office</vt:lpstr>
      <vt:lpstr>Ретро</vt:lpstr>
      <vt:lpstr>1_Ретро</vt:lpstr>
      <vt:lpstr>2_Ретро</vt:lpstr>
      <vt:lpstr>3_Ретро</vt:lpstr>
      <vt:lpstr>4_Ретро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Порядок и условия перевода обучающегося из одной организации, осуществляющей образовательную деятельность по образовательным программам дошкольного образования, в другие организации, осуществляющие образовательную деятельность по образовательным программам соответствующих уровня и направленности, регламентируется приказом Министерства образования и науки Российской Федерации от 28.12.2015 № 1527 (зарегистрирован в Минюсте РФ 02.02.2016 № 40944).  Согласно указанному выше порядку, родители (законные представители) обучающегося обращаются к руководителю выбранной принимающей организации с запросом о наличии свободных мест соответствующей возрастной категории.  При отсутствии свободных мест в выбранной организации родителям (законным представителям) необходимо обратиться в Департамент образования Администрации города Екатеринбурга для определения принимающей организации из числа муниципальных образовательных организаций.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Теремок-3</dc:creator>
  <cp:lastModifiedBy>27</cp:lastModifiedBy>
  <cp:revision>46</cp:revision>
  <dcterms:created xsi:type="dcterms:W3CDTF">2016-04-04T07:48:39Z</dcterms:created>
  <dcterms:modified xsi:type="dcterms:W3CDTF">2025-04-10T11:17:55Z</dcterms:modified>
</cp:coreProperties>
</file>