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0" r:id="rId10"/>
    <p:sldId id="265" r:id="rId11"/>
    <p:sldId id="266" r:id="rId12"/>
    <p:sldId id="268" r:id="rId13"/>
    <p:sldId id="267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187" autoAdjust="0"/>
  </p:normalViewPr>
  <p:slideViewPr>
    <p:cSldViewPr>
      <p:cViewPr varScale="1">
        <p:scale>
          <a:sx n="101" d="100"/>
          <a:sy n="101" d="100"/>
        </p:scale>
        <p:origin x="1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u.wikipedia.org/wiki/%D0%9A%D0%BE%D0%BD%D1%81%D1%82%D1%80%D1%83%D0%BA%D1%82%D0%B8%D0%B2%D0%B8%D0%B7%D0%BC_(%D0%B8%D1%81%D0%BA%D1%83%D1%81%D1%81%D1%82%D0%B2%D0%BE)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 descr="C:\Users\Наталья\Desktop\знакомство с уралом\картинки Екатеринбург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37553" y="1471272"/>
            <a:ext cx="6432383" cy="48298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76200" y="339150"/>
            <a:ext cx="9067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ПУТЕВОДИТЕЛЬ </a:t>
            </a: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haroni" panose="02010803020104030203" pitchFamily="2" charset="-79"/>
            </a:endParaRPr>
          </a:p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ПО РОДНОМУ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ГОРОДУ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50908" y="5974512"/>
            <a:ext cx="43961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Автор: Загайнова Наталья Леонтьевна, 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воспитатель, МБДОУ – детский сад 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комбинированного вида № 27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43400" y="129679"/>
            <a:ext cx="3048000" cy="762000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ЗООПАРК</a:t>
            </a:r>
            <a:endParaRPr lang="ru-RU" b="1" dirty="0"/>
          </a:p>
        </p:txBody>
      </p:sp>
      <p:pic>
        <p:nvPicPr>
          <p:cNvPr id="5" name="Содержимое 4" descr="10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8720" y="697526"/>
            <a:ext cx="5010213" cy="2899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1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48400" y="2516955"/>
            <a:ext cx="1440000" cy="10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1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75400" y="1804214"/>
            <a:ext cx="1440000" cy="961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10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475400" y="304800"/>
            <a:ext cx="1440000" cy="9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10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72200" y="1071435"/>
            <a:ext cx="1440000" cy="958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109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519099" y="3349227"/>
            <a:ext cx="1440000" cy="9604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11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255168" y="4083650"/>
            <a:ext cx="1440000" cy="9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0" y="3531140"/>
            <a:ext cx="6669516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 Black" panose="020B0A04020102020204" pitchFamily="34" charset="0"/>
              </a:rPr>
              <a:t> </a:t>
            </a:r>
            <a:r>
              <a:rPr lang="ru-RU" sz="1400" dirty="0" smtClean="0">
                <a:latin typeface="Arial Black" panose="020B0A04020102020204" pitchFamily="34" charset="0"/>
              </a:rPr>
              <a:t>10 мая 1930 года  этот день считается днём основания зоопарка.</a:t>
            </a:r>
          </a:p>
          <a:p>
            <a:r>
              <a:rPr lang="ru-RU" sz="1400" dirty="0" smtClean="0">
                <a:latin typeface="Arial Black" panose="020B0A04020102020204" pitchFamily="34" charset="0"/>
              </a:rPr>
              <a:t> В конце 1970-х годов Свердловским горисполкомом было принято решение о строительстве нового зоопарка площадью 22 гектара по улице Репина. В 1979 году была подготовлена вся необходимая строительная документация по возведению 17 павильонов для обитателей зоопарка. В 1982 году СУ-9 начало строительство павильона для хищников на новой территории, строительство продолжалось два года и прекратилось в 1984 году из-за отсутствия средств. В 1987 году положение стало крайне тяжёлым. Решением Президиума областного комитета работников культуры здание старого зимнего павильона было признано непригодным к эксплуатации (80% износа). Чудом удалось избежать закрытия зоопарка.</a:t>
            </a:r>
          </a:p>
          <a:p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2600" y="228600"/>
            <a:ext cx="5714999" cy="71596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ПАРК МАЯКОВСКОГО</a:t>
            </a:r>
            <a:endParaRPr lang="ru-RU" sz="3600" b="1" dirty="0"/>
          </a:p>
        </p:txBody>
      </p:sp>
      <p:pic>
        <p:nvPicPr>
          <p:cNvPr id="5" name="Содержимое 4" descr="1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3631" y="944562"/>
            <a:ext cx="4564857" cy="30432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1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68939" y="1313882"/>
            <a:ext cx="1812861" cy="995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11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34099" y="2466181"/>
            <a:ext cx="1752601" cy="13144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11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66040" y="4038600"/>
            <a:ext cx="1977960" cy="13375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42672" y="3831181"/>
            <a:ext cx="7729728" cy="343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 Black" panose="020B0A04020102020204" pitchFamily="34" charset="0"/>
              </a:rPr>
              <a:t>Летом 1934 года на месте бывших купеческих дач, в излучине Исети, где в бывшей Мещанской роще еще в XIX веке традиционно устраивались народные гуляния, открылся Свердловский Центральный парк культуры и отдыха. В этом же году, в связи с сорокалетием поэта, парк получил имя В. В. Маяковского.</a:t>
            </a:r>
          </a:p>
          <a:p>
            <a:r>
              <a:rPr lang="ru-RU" sz="1400" b="1" dirty="0" smtClean="0">
                <a:latin typeface="Arial Black" panose="020B0A04020102020204" pitchFamily="34" charset="0"/>
              </a:rPr>
              <a:t>В 1936 году на территории парка был построен кинотеатр, а в левой части центральной площади летний цирк.</a:t>
            </a:r>
          </a:p>
          <a:p>
            <a:r>
              <a:rPr lang="ru-RU" sz="1400" b="1" dirty="0" smtClean="0">
                <a:latin typeface="Arial Black" panose="020B0A04020102020204" pitchFamily="34" charset="0"/>
              </a:rPr>
              <a:t>В 1960 году на территории парка начала свою деятельность Малая Свердловская железная дорога имени Н. А. Островского.</a:t>
            </a:r>
          </a:p>
          <a:p>
            <a:r>
              <a:rPr lang="ru-RU" sz="1400" b="1" dirty="0" smtClean="0">
                <a:latin typeface="Arial Black" panose="020B0A04020102020204" pitchFamily="34" charset="0"/>
              </a:rPr>
              <a:t>В 1957 году парку присвоено звание «Парка отличного отдыха» и за последние десять лет ему трижды присваивалось звание «Лучший парк культуры и отдыха».</a:t>
            </a:r>
          </a:p>
          <a:p>
            <a:r>
              <a:rPr lang="ru-RU" sz="1400" b="1" dirty="0" smtClean="0">
                <a:latin typeface="Arial Black" panose="020B0A04020102020204" pitchFamily="34" charset="0"/>
              </a:rPr>
              <a:t>В 1991 году парк пополнился уникальным аттракционом «Городок сказок».</a:t>
            </a:r>
          </a:p>
          <a:p>
            <a:endParaRPr lang="ru-RU" sz="1050" dirty="0" smtClean="0"/>
          </a:p>
          <a:p>
            <a:endParaRPr lang="ru-RU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" y="0"/>
            <a:ext cx="9144000" cy="6858000"/>
          </a:xfrm>
          <a:prstGeom prst="rect">
            <a:avLst/>
          </a:prstGeom>
        </p:spPr>
      </p:pic>
      <p:pic>
        <p:nvPicPr>
          <p:cNvPr id="6" name="Содержимое 5" descr="12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2588" y="610744"/>
            <a:ext cx="4532376" cy="300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362200" y="122238"/>
            <a:ext cx="4114800" cy="6397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ВОКЗАЛ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2588" y="4368258"/>
            <a:ext cx="514197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 Black" panose="020B0A04020102020204" pitchFamily="34" charset="0"/>
              </a:rPr>
              <a:t>В </a:t>
            </a:r>
            <a:r>
              <a:rPr lang="ru-RU" sz="1400" b="1" dirty="0" smtClean="0">
                <a:latin typeface="Arial Black" panose="020B0A04020102020204" pitchFamily="34" charset="0"/>
              </a:rPr>
              <a:t>1914 году возвели новый вокзал, после чего Старый вокзал использовали преимущественно для перевозки военных. В 2003 году Старый вокзал сделали музеем под открытым небом. В нем проводят экскурсии и читают занимательные лекции о технике и истории Свердловской железной дороги.</a:t>
            </a:r>
            <a:endParaRPr lang="ru-RU" sz="1400" b="1" dirty="0">
              <a:latin typeface="Arial Black" panose="020B0A04020102020204" pitchFamily="34" charset="0"/>
            </a:endParaRPr>
          </a:p>
        </p:txBody>
      </p:sp>
      <p:pic>
        <p:nvPicPr>
          <p:cNvPr id="8" name="Рисунок 7" descr="вокзал ст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5776" y="3565743"/>
            <a:ext cx="4078224" cy="3058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4553712" y="826055"/>
            <a:ext cx="4572000" cy="24622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b="1" dirty="0">
                <a:solidFill>
                  <a:prstClr val="black"/>
                </a:solidFill>
                <a:latin typeface="Arial Black" panose="020B0A04020102020204" pitchFamily="34" charset="0"/>
              </a:rPr>
              <a:t>Железнодорожный вокзал Екатеринбурга находится на Вокзальной площади. Изначально вокзал назывался Свердловск — Пассажирский. Здание имеет две части: старую, которая является сейчас музеем, и новую, которая была возведена в 1914 году. В 1878 году по проекту архитектора П.П. </a:t>
            </a:r>
            <a:r>
              <a:rPr lang="ru-RU" sz="1400" b="1" dirty="0" err="1">
                <a:solidFill>
                  <a:prstClr val="black"/>
                </a:solidFill>
                <a:latin typeface="Arial Black" panose="020B0A04020102020204" pitchFamily="34" charset="0"/>
              </a:rPr>
              <a:t>Шрейбера</a:t>
            </a:r>
            <a:r>
              <a:rPr lang="ru-RU" sz="1400" b="1" dirty="0">
                <a:solidFill>
                  <a:prstClr val="black"/>
                </a:solidFill>
                <a:latin typeface="Arial Black" panose="020B0A04020102020204" pitchFamily="34" charset="0"/>
              </a:rPr>
              <a:t> было построено здание Старого вокзала, где преимущественно использовался стиль «русский модерн».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2200" y="228600"/>
            <a:ext cx="6629400" cy="6096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ДОМ </a:t>
            </a:r>
            <a:r>
              <a:rPr lang="ru-RU" sz="32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- </a:t>
            </a:r>
            <a:r>
              <a:rPr lang="ru-RU" sz="32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МУЗЕЙ</a:t>
            </a:r>
            <a:r>
              <a:rPr lang="ru-RU" sz="32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32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П.П. </a:t>
            </a:r>
            <a:r>
              <a:rPr lang="ru-RU" sz="32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БАЖОВА</a:t>
            </a:r>
            <a:endParaRPr lang="ru-RU" sz="3200" b="1" dirty="0"/>
          </a:p>
        </p:txBody>
      </p:sp>
      <p:pic>
        <p:nvPicPr>
          <p:cNvPr id="5" name="Содержимое 4" descr="13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48345" y="795338"/>
            <a:ext cx="6719632" cy="26336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1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2009775"/>
            <a:ext cx="1905000" cy="1266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13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2394" y="3545264"/>
            <a:ext cx="2185988" cy="1283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13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5254752"/>
            <a:ext cx="1981200" cy="1321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13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4800" y="133350"/>
            <a:ext cx="2057400" cy="1543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1981200" y="3505200"/>
            <a:ext cx="716280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 Black" panose="020B0A04020102020204" pitchFamily="34" charset="0"/>
              </a:rPr>
              <a:t>Этот дом выстроил сам Павел Петрович Бажов около ста лет назад.</a:t>
            </a:r>
          </a:p>
          <a:p>
            <a:r>
              <a:rPr lang="ru-RU" sz="1400" b="1" dirty="0" smtClean="0">
                <a:latin typeface="Arial Black" panose="020B0A04020102020204" pitchFamily="34" charset="0"/>
              </a:rPr>
              <a:t>Все свои произведения, в том числе самую известную книгу сказов писателя «Малахитовая шкатулка» (1939 год), «</a:t>
            </a:r>
            <a:r>
              <a:rPr lang="ru-RU" sz="1400" b="1" dirty="0" err="1" smtClean="0">
                <a:latin typeface="Arial Black" panose="020B0A04020102020204" pitchFamily="34" charset="0"/>
              </a:rPr>
              <a:t>Дальнее-близкое</a:t>
            </a:r>
            <a:r>
              <a:rPr lang="ru-RU" sz="1400" b="1" dirty="0" smtClean="0">
                <a:latin typeface="Arial Black" panose="020B0A04020102020204" pitchFamily="34" charset="0"/>
              </a:rPr>
              <a:t>» (1949 год), Бажов написал в этом доме, на углу улиц Архиерейской.</a:t>
            </a:r>
          </a:p>
          <a:p>
            <a:r>
              <a:rPr lang="ru-RU" sz="1400" b="1" dirty="0" smtClean="0">
                <a:latin typeface="Arial Black" panose="020B0A04020102020204" pitchFamily="34" charset="0"/>
              </a:rPr>
              <a:t>С 1906  года, до постройки нового дома, Бажов жил в не сохранившемся до нынешнего времени небольшом доме на той же Болотной улице, недалеко от перекрёстка.</a:t>
            </a:r>
          </a:p>
          <a:p>
            <a:r>
              <a:rPr lang="ru-RU" sz="1400" b="1" dirty="0" smtClean="0">
                <a:latin typeface="Arial Black" panose="020B0A04020102020204" pitchFamily="34" charset="0"/>
              </a:rPr>
              <a:t>В 1911 году, Бажов начал строить свой дом.</a:t>
            </a:r>
          </a:p>
          <a:p>
            <a:r>
              <a:rPr lang="ru-RU" sz="1400" b="1" dirty="0" smtClean="0">
                <a:latin typeface="Arial Black" panose="020B0A04020102020204" pitchFamily="34" charset="0"/>
              </a:rPr>
              <a:t>С 1914 года, до отъезда в Камышлов, семья Бажовых жила в нём.</a:t>
            </a:r>
          </a:p>
          <a:p>
            <a:r>
              <a:rPr lang="ru-RU" sz="1400" b="1" dirty="0" smtClean="0">
                <a:latin typeface="Arial Black" panose="020B0A04020102020204" pitchFamily="34" charset="0"/>
              </a:rPr>
              <a:t>В 1923 году Павел Петрович вернулся в этот дом и жил здесь до конца своей жизни.</a:t>
            </a:r>
          </a:p>
          <a:p>
            <a:r>
              <a:rPr lang="ru-RU" sz="1400" b="1" dirty="0" smtClean="0">
                <a:latin typeface="Arial Black" panose="020B0A04020102020204" pitchFamily="34" charset="0"/>
              </a:rPr>
              <a:t>После ухода из жизни писателя, до 1968 года, в доме жила его жена — Валентина Александровна.</a:t>
            </a:r>
            <a:endParaRPr lang="ru-RU" sz="1400" b="1" dirty="0"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502370" cy="6858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МУЗЕЙ ИСТОРИИ ЕКАТЕРИНБУРГА</a:t>
            </a:r>
            <a:endParaRPr lang="ru-RU" sz="3200" b="1" dirty="0"/>
          </a:p>
        </p:txBody>
      </p:sp>
      <p:pic>
        <p:nvPicPr>
          <p:cNvPr id="5" name="Содержимое 4" descr="14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100" y="592514"/>
            <a:ext cx="3733800" cy="2803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14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57600" y="758385"/>
            <a:ext cx="2991708" cy="18106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14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64415" y="2286000"/>
            <a:ext cx="2711170" cy="1999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228600" y="4516236"/>
            <a:ext cx="8708885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 Black" panose="020B0A04020102020204" pitchFamily="34" charset="0"/>
              </a:rPr>
              <a:t>Музей </a:t>
            </a:r>
            <a:r>
              <a:rPr lang="ru-RU" sz="1400" b="1" dirty="0" smtClean="0">
                <a:latin typeface="Arial Black" panose="020B0A04020102020204" pitchFamily="34" charset="0"/>
              </a:rPr>
              <a:t>расположен в здании начала XIX века, которое является памятником истории и культуры. Основное здание было построено в 1820 году почтмейстером Г. </a:t>
            </a:r>
            <a:r>
              <a:rPr lang="ru-RU" sz="1400" b="1" dirty="0" err="1" smtClean="0">
                <a:latin typeface="Arial Black" panose="020B0A04020102020204" pitchFamily="34" charset="0"/>
              </a:rPr>
              <a:t>Лайвашевским</a:t>
            </a:r>
            <a:r>
              <a:rPr lang="ru-RU" sz="1400" b="1" dirty="0" smtClean="0">
                <a:latin typeface="Arial Black" panose="020B0A04020102020204" pitchFamily="34" charset="0"/>
              </a:rPr>
              <a:t>, флигель достроен в 1837 году горным инженером А. Г. Качкой. За время своего существования оно было гостиницей, дворянской усадьбой, доходным домом, жилым домом с коммунальными квартирами. В конце XIX — начале XX века в здании размещалась знаменитая частная библиотека С. А. </a:t>
            </a:r>
            <a:r>
              <a:rPr lang="ru-RU" sz="1400" b="1" dirty="0" err="1" smtClean="0">
                <a:latin typeface="Arial Black" panose="020B0A04020102020204" pitchFamily="34" charset="0"/>
              </a:rPr>
              <a:t>Тихоцкой</a:t>
            </a:r>
            <a:r>
              <a:rPr lang="ru-RU" sz="1400" b="1" dirty="0" smtClean="0">
                <a:latin typeface="Arial Black" panose="020B0A04020102020204" pitchFamily="34" charset="0"/>
              </a:rPr>
              <a:t>.</a:t>
            </a:r>
          </a:p>
          <a:p>
            <a:r>
              <a:rPr lang="ru-RU" sz="1400" b="1" dirty="0" smtClean="0">
                <a:latin typeface="Arial Black" panose="020B0A04020102020204" pitchFamily="34" charset="0"/>
              </a:rPr>
              <a:t>В 2004—2005 годах здание было реконструировано и значительно расширено.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600" y="3562129"/>
            <a:ext cx="60358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solidFill>
                  <a:prstClr val="black"/>
                </a:solidFill>
                <a:latin typeface="Arial Black" panose="020B0A04020102020204" pitchFamily="34" charset="0"/>
              </a:rPr>
              <a:t>Музей истории Екатеринбурга ведет свою историю с 1940 года. После глобальной трансформации в 1995 году бывший Мемориальный музей Я.М. Свердлова обрел своё настоящее название.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" y="122238"/>
            <a:ext cx="8991600" cy="86836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ЗДАНИЕ СВЕРДЛОВСКОГО </a:t>
            </a:r>
            <a:br>
              <a:rPr lang="ru-RU" sz="28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8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ГОРОДСКОГО СОВЕТА</a:t>
            </a:r>
            <a:endParaRPr lang="ru-RU" sz="2800" b="1" dirty="0"/>
          </a:p>
        </p:txBody>
      </p:sp>
      <p:pic>
        <p:nvPicPr>
          <p:cNvPr id="5" name="Содержимое 4" descr="15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100" y="838200"/>
            <a:ext cx="5496483" cy="40673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0" y="5257800"/>
            <a:ext cx="8686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 Black" panose="020B0A04020102020204" pitchFamily="34" charset="0"/>
              </a:rPr>
              <a:t>В 1947 году была начата коренная реконструкция здания: его украсили колоннами, а цокольную часть облицевали гранитом. Современный облик здание Горсовета получило только в 1954 году: над ним была надстроена башня со шпилем и часами (высота шпиля 61 м), благодаря чему оно стало архитектурной доминантой всего центра города.</a:t>
            </a:r>
            <a:endParaRPr lang="ru-RU" sz="1600" b="1" dirty="0"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72683" y="1022152"/>
            <a:ext cx="3571317" cy="4539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b="1" dirty="0" smtClean="0">
                <a:latin typeface="Arial Black" panose="020B0A04020102020204" pitchFamily="34" charset="0"/>
              </a:rPr>
              <a:t>До революции 1917 года на месте будущего здания Горсовета располагался двухэтажный Новый Гостиный двор, построенный в конце XIX века. После 1917 года в этом здании расположились краеведческие отделы областного музея: живой и неживой природы, археологии, этнографии и уральской промышленности. </a:t>
            </a:r>
          </a:p>
          <a:p>
            <a:pPr algn="ctr"/>
            <a:r>
              <a:rPr lang="ru-RU" sz="1300" b="1" dirty="0" smtClean="0">
                <a:latin typeface="Arial Black" panose="020B0A04020102020204" pitchFamily="34" charset="0"/>
              </a:rPr>
              <a:t>В 1930 году здание начали надстраивать и в результате его первой реконструкции был возведён пятиэтажный корпус Свердловского Горсовета. Реконструированное здание было оформлено в стиле </a:t>
            </a:r>
            <a:r>
              <a:rPr lang="ru-RU" sz="1300" b="1" dirty="0" smtClean="0">
                <a:latin typeface="Arial Black" panose="020B0A04020102020204" pitchFamily="34" charset="0"/>
                <a:hlinkClick r:id="rId4" tooltip="Конструктивизм (искусство)"/>
              </a:rPr>
              <a:t>конструктивизма</a:t>
            </a:r>
            <a:r>
              <a:rPr lang="ru-RU" sz="1300" b="1" dirty="0" smtClean="0">
                <a:latin typeface="Arial Black" panose="020B0A04020102020204" pitchFamily="34" charset="0"/>
              </a:rPr>
              <a:t>. Кроме разных городских организаций в нём помещались </a:t>
            </a:r>
            <a:r>
              <a:rPr lang="ru-RU" sz="1300" b="1" dirty="0" err="1" smtClean="0">
                <a:latin typeface="Arial Black" panose="020B0A04020102020204" pitchFamily="34" charset="0"/>
              </a:rPr>
              <a:t>Партиздат</a:t>
            </a:r>
            <a:r>
              <a:rPr lang="ru-RU" sz="1300" b="1" dirty="0" smtClean="0">
                <a:latin typeface="Arial Black" panose="020B0A04020102020204" pitchFamily="34" charset="0"/>
              </a:rPr>
              <a:t> и магазины.</a:t>
            </a:r>
          </a:p>
          <a:p>
            <a:pPr algn="ctr"/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одержимое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76200"/>
            <a:ext cx="5029200" cy="63976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ХРАМ НА КРОВИ</a:t>
            </a:r>
            <a:endParaRPr lang="ru-RU" sz="3600" b="1" dirty="0"/>
          </a:p>
        </p:txBody>
      </p:sp>
      <p:pic>
        <p:nvPicPr>
          <p:cNvPr id="6" name="Рисунок 5" descr="храм 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48128" y="588601"/>
            <a:ext cx="2284800" cy="1714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храм 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75310" y="1132698"/>
            <a:ext cx="2287429" cy="15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храм 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65037" y="2369895"/>
            <a:ext cx="2450982" cy="1633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храм 1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35736" y="669698"/>
            <a:ext cx="3277800" cy="4916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-75310" y="3886200"/>
            <a:ext cx="632371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 smtClean="0">
                <a:latin typeface="Arial Black" panose="020B0A04020102020204" pitchFamily="34" charset="0"/>
              </a:rPr>
              <a:t>Самым почитаемым местом столицы Урала, куда постоянно приезжают паломники со всех уголков России и зарубежья, конечно же, является </a:t>
            </a:r>
            <a:r>
              <a:rPr lang="ru-RU" sz="1500" b="1" dirty="0" err="1" smtClean="0">
                <a:latin typeface="Arial Black" panose="020B0A04020102020204" pitchFamily="34" charset="0"/>
              </a:rPr>
              <a:t>Храм-на-Крови</a:t>
            </a:r>
            <a:r>
              <a:rPr lang="ru-RU" sz="1500" b="1" dirty="0" smtClean="0">
                <a:latin typeface="Arial Black" panose="020B0A04020102020204" pitchFamily="34" charset="0"/>
              </a:rPr>
              <a:t> в г. Екатеринбург. Он возведен на месте дома Ипатьева, в котором произошло бессудное убийство царской семьи. Храм расположен на Вознесенской горке. Храм на Крови — самый известный и красивый храм Екатеринбурга, является одной из самых популярных достопримечательностей города. Храм был построен в 2000—2003 годы на том месте, где в ночь с 16 на 17 июля 1918 года был расстрелян последний российский император Николай II и его семья. </a:t>
            </a:r>
            <a:endParaRPr lang="ru-RU" sz="1500" b="1" dirty="0"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76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" y="228600"/>
            <a:ext cx="8915400" cy="63976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ПЛОТИНА ГОРОДСКОГО ПУДА </a:t>
            </a:r>
            <a:br>
              <a:rPr lang="ru-RU" sz="32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32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НА РЕКЕ ИСЕТЬ</a:t>
            </a:r>
            <a:endParaRPr lang="ru-RU" sz="3200" b="1" dirty="0"/>
          </a:p>
        </p:txBody>
      </p:sp>
      <p:pic>
        <p:nvPicPr>
          <p:cNvPr id="5" name="Содержимое 4" descr="плотина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6200" y="868362"/>
            <a:ext cx="4571999" cy="3428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76200" y="4724400"/>
            <a:ext cx="8915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Arial Black" panose="020B0A04020102020204" pitchFamily="34" charset="0"/>
              </a:rPr>
              <a:t>Плотина </a:t>
            </a:r>
            <a:r>
              <a:rPr lang="ru-RU" sz="1400" dirty="0" smtClean="0">
                <a:latin typeface="Arial Black" panose="020B0A04020102020204" pitchFamily="34" charset="0"/>
              </a:rPr>
              <a:t>в основе своей построена из стволов лиственницы и гранита. В результате сооружения плотины на реке Исеть образовался пруд, называющийся сейчас Городским прудом Екатеринбурга. В нескольких сохранившихся зданиях бывшего завода располагается музей истории архитектуры и промышленной техники Урала. По оси плотины прошёл Главный проспект Екатеринбурга — ныне проспект Ленина.</a:t>
            </a:r>
          </a:p>
          <a:p>
            <a:r>
              <a:rPr lang="ru-RU" sz="1400" dirty="0" smtClean="0">
                <a:latin typeface="Arial Black" panose="020B0A04020102020204" pitchFamily="34" charset="0"/>
              </a:rPr>
              <a:t>В новое время плотину укрепили железобетонными перекрытиями. Во время прокладки пешеходного тоннеля под плотиной к 275-летию со дня основания города в 1998 году обнаружено отличное состояние её конструкции, несмотря на интенсивное транспортное движение по ней.</a:t>
            </a:r>
            <a:endParaRPr lang="ru-RU" sz="1400" dirty="0"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60974" y="1096962"/>
            <a:ext cx="4230626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dirty="0">
                <a:solidFill>
                  <a:prstClr val="black"/>
                </a:solidFill>
                <a:latin typeface="Arial Black" panose="020B0A04020102020204" pitchFamily="34" charset="0"/>
              </a:rPr>
              <a:t>Строительство плотины было начато в 1721 году по решению В. Н. Татищева, затем приостановлено из-за отсутствия одобрения Берг-коллегии и возобновлено весной 1723 года после прибытия на Урал Вильгельма де Генина. Строительство плотины было завершено 11 сентября 1723 года. Плотина дала механическую энергию для приведения в действие механизмов вновь основанного Екатеринбургского завода и послужила началом строительства города. </a:t>
            </a:r>
            <a:endParaRPr lang="ru-RU" sz="1500" dirty="0"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1524000"/>
            <a:ext cx="41148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СПАСИБО</a:t>
            </a:r>
            <a:endParaRPr lang="ru-RU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867400" y="5867400"/>
            <a:ext cx="28194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42047" y="3044280"/>
            <a:ext cx="110318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prstClr val="black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ЗА 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 rot="10800000" flipV="1">
            <a:off x="4191000" y="4537621"/>
            <a:ext cx="4648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prstClr val="black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ВНИМАНИЕ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696" y="381000"/>
            <a:ext cx="8915400" cy="4953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СПОРТИВНЫЙ </a:t>
            </a:r>
            <a:r>
              <a:rPr lang="ru-RU" sz="32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ЦЕНТР</a:t>
            </a:r>
            <a:br>
              <a:rPr lang="ru-RU" sz="32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</a:br>
            <a:r>
              <a:rPr lang="ru-RU" sz="32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sz="32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ВЕРХ-ИСЕТСКИЙ</a:t>
            </a:r>
            <a:endParaRPr lang="ru-RU" sz="3200" b="1" dirty="0">
              <a:latin typeface="Arial Black" panose="020B0A04020102020204" pitchFamily="34" charset="0"/>
            </a:endParaRPr>
          </a:p>
        </p:txBody>
      </p:sp>
      <p:pic>
        <p:nvPicPr>
          <p:cNvPr id="6" name="Содержимое 5" descr="222.jpe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95400" y="1066800"/>
            <a:ext cx="6787896" cy="4309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76200" y="5029200"/>
            <a:ext cx="9067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+mj-lt"/>
              </a:rPr>
              <a:t>Спортивный центр «Верх-</a:t>
            </a:r>
            <a:r>
              <a:rPr lang="ru-RU" sz="1600" b="1" dirty="0" err="1" smtClean="0">
                <a:latin typeface="+mj-lt"/>
              </a:rPr>
              <a:t>Исетский</a:t>
            </a:r>
            <a:r>
              <a:rPr lang="ru-RU" sz="1600" b="1" dirty="0" smtClean="0">
                <a:latin typeface="+mj-lt"/>
              </a:rPr>
              <a:t>» -  с момента создания в 1986 году и до преобразования в закрытое акционерное общество находился в ведении Верх-Исетского металлургического завода и назывался «Дворец Спорта» </a:t>
            </a:r>
            <a:r>
              <a:rPr lang="ru-RU" sz="1600" b="1" dirty="0" err="1" smtClean="0">
                <a:latin typeface="+mj-lt"/>
              </a:rPr>
              <a:t>ВИЗа</a:t>
            </a:r>
            <a:r>
              <a:rPr lang="ru-RU" sz="1600" b="1" dirty="0" smtClean="0">
                <a:latin typeface="+mj-lt"/>
              </a:rPr>
              <a:t>. Это уникальный в то время оздоровительный комплекс, со специализированными залами, бассейнами, саунами, комнатами психологической разгрузки; базы отдыха, детские лагеря также входили в комплекс. Ежегодно здесь проводились рабочие спартакиады по 20-25 видам спорта</a:t>
            </a:r>
            <a:endParaRPr lang="ru-RU" sz="16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148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068" y="167036"/>
            <a:ext cx="6705600" cy="56356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ДВОРЕЦ МОЛОДЁЖИ</a:t>
            </a:r>
            <a:endParaRPr lang="ru-RU" sz="3600" b="1" dirty="0"/>
          </a:p>
        </p:txBody>
      </p:sp>
      <p:pic>
        <p:nvPicPr>
          <p:cNvPr id="6" name="Содержимое 5" descr="3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81100" y="730598"/>
            <a:ext cx="6781800" cy="44985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00584" y="4873074"/>
            <a:ext cx="9067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+mj-lt"/>
              </a:rPr>
              <a:t>Дворец молодёжи был открыт 19 ноября 1973 года, на месте бывшего ипподрома. Дворец был спроектирован как концертный, театрально-зрелищный и спортивный комплекс. Пять отделений Дворца молодёжи – туризма и краеведения, художественно-эстетического, политехнического, экологического и физкультурно-спортивного образования – обучают детей от 3 до 18 лет. Сейчас рассматривается вопрос о реконструкции главного здания Дворца молодёжи.</a:t>
            </a:r>
            <a:endParaRPr lang="ru-RU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3672" y="1181100"/>
            <a:ext cx="44958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ВЕЧНЫЙ ОГОНЬ</a:t>
            </a:r>
            <a:endParaRPr lang="ru-RU" sz="3600" b="1" dirty="0"/>
          </a:p>
        </p:txBody>
      </p:sp>
      <p:pic>
        <p:nvPicPr>
          <p:cNvPr id="4" name="Содержимое 3" descr="4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5805" y="2971800"/>
            <a:ext cx="4780995" cy="3581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4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3921" y="152400"/>
            <a:ext cx="4857030" cy="3267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4703645" y="4208752"/>
            <a:ext cx="449579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+mj-lt"/>
              </a:rPr>
              <a:t>В 1959 году в Екатеринбурге был зажжён Вечный Огонь, как дань памяти погибшим и похороненным на этом месте большевикам в 1919 году</a:t>
            </a:r>
            <a:endParaRPr lang="ru-RU" sz="20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ПАМЯТНИК ОСНОВАТЕЛЯМ ГОРОДА</a:t>
            </a:r>
            <a:br>
              <a:rPr lang="ru-RU" sz="32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32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В.Н. ТАТИЩЕВУ и В.И. ДЕ ГЕНИНУ</a:t>
            </a:r>
            <a:endParaRPr lang="ru-RU" sz="3200" b="1" dirty="0"/>
          </a:p>
        </p:txBody>
      </p:sp>
      <p:pic>
        <p:nvPicPr>
          <p:cNvPr id="5" name="Содержимое 4" descr="5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4149" y="1295400"/>
            <a:ext cx="3616851" cy="5443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271772" y="1877627"/>
            <a:ext cx="47244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Памятник основателям города был установлен 14 августа 1998 г. и приурочен к 275-летию Екатеринбурга. Автором памятника выступил московский скульптор П. П. Чусовитин. Памятник был отлит из бронзы в литейном цехе завода «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Уралмаш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» и был собран из 19 частей. Надпись у подножия памятника гласит: </a:t>
            </a:r>
          </a:p>
          <a:p>
            <a:pPr algn="ctr"/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«СЛАВНЫМ СЫНАМ РОССИИ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В.Н. ТАТИЩЕВУ И В.И. ДЕ ГЕННИНУ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ЕКАТЕРИНБУРГ БЛАГОДАРНЫЙ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1998 год»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9347"/>
            <a:ext cx="8229600" cy="63976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ТЕАТР КУКОЛ</a:t>
            </a:r>
            <a:endParaRPr lang="ru-RU" sz="4000" b="1" dirty="0"/>
          </a:p>
        </p:txBody>
      </p:sp>
      <p:pic>
        <p:nvPicPr>
          <p:cNvPr id="5" name="Содержимое 4" descr="6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424780"/>
            <a:ext cx="5244354" cy="4953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5042646" y="1916122"/>
            <a:ext cx="410135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 </a:t>
            </a:r>
            <a:r>
              <a:rPr lang="ru-RU" dirty="0" smtClean="0">
                <a:latin typeface="Arial Black" panose="020B0A04020102020204" pitchFamily="34" charset="0"/>
              </a:rPr>
              <a:t>Датой основания театра считается 6 ноября 1932 года, когда Постановлением Городского исполнительного комитета было утверждено самостоятельное существование Театра кукол. Первой работой театра кукол стал спектакль «Письмо из Италии». В 2012 году театру исполнилось 80 лет. За это время было поставлено много спектаклей для детей и взрослых.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47796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ЕКАТЕРИНБУРГСКИЙ ГОСУДАРСТВЕННЫЙ АКАДЕМИЧЕСКИЙ ТЕАТР </a:t>
            </a:r>
            <a:br>
              <a:rPr lang="ru-RU" sz="32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32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ОПЕРЫ И БАЛЕТА</a:t>
            </a:r>
            <a:endParaRPr lang="ru-RU" sz="3200" b="1" dirty="0"/>
          </a:p>
        </p:txBody>
      </p:sp>
      <p:pic>
        <p:nvPicPr>
          <p:cNvPr id="5" name="Содержимое 4" descr="7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697846"/>
            <a:ext cx="5674664" cy="45162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5257800" y="1859669"/>
            <a:ext cx="38862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Black" panose="020B0A04020102020204" pitchFamily="34" charset="0"/>
              </a:rPr>
              <a:t>Закладка здания состоялась 20 июля 1910 года. Театр был построен на Дровяной площади, как тогда она называлась, всего лишь за два года. Современное название «театр оперы и балета» появилось лишь в 1931 году, ранее его называли Новым городским театром . В этом театре ставятся оперы и балет. Сейчас зал театра вмещает 914 человек. </a:t>
            </a:r>
            <a:endParaRPr lang="ru-RU" b="1" dirty="0"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9144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ЕКАТЕРИНБУРГСКИЙ ГОСУДАРСТВЕННЫЙ </a:t>
            </a:r>
            <a:br>
              <a:rPr lang="ru-RU" sz="32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32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ЦИРК</a:t>
            </a:r>
            <a:endParaRPr lang="ru-RU" sz="3200" b="1" dirty="0"/>
          </a:p>
        </p:txBody>
      </p:sp>
      <p:pic>
        <p:nvPicPr>
          <p:cNvPr id="5" name="Содержимое 4" descr="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309" y="1046018"/>
            <a:ext cx="5410201" cy="30432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0" y="3810000"/>
            <a:ext cx="9067800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 smtClean="0"/>
          </a:p>
          <a:p>
            <a:r>
              <a:rPr lang="ru-RU" sz="1400" dirty="0" smtClean="0">
                <a:latin typeface="Arial Black" panose="020B0A04020102020204" pitchFamily="34" charset="0"/>
              </a:rPr>
              <a:t>Открытие нового здания цирка состоялось 1 февраля 1980 года.</a:t>
            </a:r>
          </a:p>
          <a:p>
            <a:r>
              <a:rPr lang="ru-RU" sz="1400" dirty="0" smtClean="0">
                <a:latin typeface="Arial Black" panose="020B0A04020102020204" pitchFamily="34" charset="0"/>
              </a:rPr>
              <a:t>Цирк рассчитан на 2558 мест, в нём — два манежа (основной и репетиционный).</a:t>
            </a:r>
          </a:p>
          <a:p>
            <a:r>
              <a:rPr lang="ru-RU" sz="1400" dirty="0" smtClean="0">
                <a:latin typeface="Arial Black" panose="020B0A04020102020204" pitchFamily="34" charset="0"/>
              </a:rPr>
              <a:t>Цирк носит имя Народного артиста СССР, дрессировщика Валентина Ивановича Филатова.</a:t>
            </a:r>
          </a:p>
          <a:p>
            <a:r>
              <a:rPr lang="ru-RU" sz="1400" dirty="0" smtClean="0">
                <a:latin typeface="Arial Black" panose="020B0A04020102020204" pitchFamily="34" charset="0"/>
              </a:rPr>
              <a:t>С 1996 года в цирке ежегодно проводятся региональные, всероссийские и международные фестивали циркового искусства.</a:t>
            </a:r>
          </a:p>
          <a:p>
            <a:r>
              <a:rPr lang="ru-RU" sz="1400" dirty="0" smtClean="0">
                <a:latin typeface="Arial Black" panose="020B0A04020102020204" pitchFamily="34" charset="0"/>
              </a:rPr>
              <a:t>С января 1994 года директор и художественный руководитель цирка — Народный артист РСФСР Анатолий Павлович </a:t>
            </a:r>
            <a:r>
              <a:rPr lang="ru-RU" sz="1400" dirty="0" err="1" smtClean="0">
                <a:latin typeface="Arial Black" panose="020B0A04020102020204" pitchFamily="34" charset="0"/>
              </a:rPr>
              <a:t>Марчевский</a:t>
            </a:r>
            <a:r>
              <a:rPr lang="ru-RU" sz="1400" dirty="0" smtClean="0">
                <a:latin typeface="Arial Black" panose="020B0A04020102020204" pitchFamily="34" charset="0"/>
              </a:rPr>
              <a:t>. Заместитель директора — </a:t>
            </a:r>
            <a:r>
              <a:rPr lang="ru-RU" sz="1400" dirty="0" err="1" smtClean="0">
                <a:latin typeface="Arial Black" panose="020B0A04020102020204" pitchFamily="34" charset="0"/>
              </a:rPr>
              <a:t>Марчевский</a:t>
            </a:r>
            <a:r>
              <a:rPr lang="ru-RU" sz="1400" dirty="0" smtClean="0">
                <a:latin typeface="Arial Black" panose="020B0A04020102020204" pitchFamily="34" charset="0"/>
              </a:rPr>
              <a:t> Руслан Анатольевич.</a:t>
            </a:r>
          </a:p>
          <a:p>
            <a:r>
              <a:rPr lang="ru-RU" sz="1400" dirty="0" smtClean="0">
                <a:latin typeface="Arial Black" panose="020B0A04020102020204" pitchFamily="34" charset="0"/>
              </a:rPr>
              <a:t>В 2012 году Екатеринбургский государственный цирк имени В. И. Филатова стал лауреатом российской премии в области циркового искусства «Шаривари», учреждённой «Росгосцирком» и Министерством культуры России, в номинации «Лучший цирк года»</a:t>
            </a:r>
            <a:endParaRPr lang="ru-RU" sz="1400" dirty="0"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12510" y="803337"/>
            <a:ext cx="3505200" cy="3270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050" b="1" dirty="0" smtClean="0"/>
          </a:p>
          <a:p>
            <a:pPr algn="ctr"/>
            <a:r>
              <a:rPr lang="ru-RU" sz="1400" dirty="0" smtClean="0">
                <a:latin typeface="Arial Black" panose="020B0A04020102020204" pitchFamily="34" charset="0"/>
              </a:rPr>
              <a:t>Современное здание цирка построено на правом берегу реки Исети, на пересечении улиц 8 Марта и Куйбышева города Екатеринбурга, при активном участии директора старого цирка Н. И. </a:t>
            </a:r>
            <a:r>
              <a:rPr lang="ru-RU" sz="1400" dirty="0" err="1" smtClean="0">
                <a:latin typeface="Arial Black" panose="020B0A04020102020204" pitchFamily="34" charset="0"/>
              </a:rPr>
              <a:t>Слаутина</a:t>
            </a:r>
            <a:r>
              <a:rPr lang="ru-RU" sz="1400" dirty="0" smtClean="0">
                <a:latin typeface="Arial Black" panose="020B0A04020102020204" pitchFamily="34" charset="0"/>
              </a:rPr>
              <a:t> и первого директора нового цирка Ф. Ф. </a:t>
            </a:r>
            <a:r>
              <a:rPr lang="ru-RU" sz="1400" dirty="0" err="1" smtClean="0">
                <a:latin typeface="Arial Black" panose="020B0A04020102020204" pitchFamily="34" charset="0"/>
              </a:rPr>
              <a:t>Лейцингера</a:t>
            </a:r>
            <a:r>
              <a:rPr lang="ru-RU" sz="1400" dirty="0" smtClean="0">
                <a:latin typeface="Arial Black" panose="020B0A04020102020204" pitchFamily="34" charset="0"/>
              </a:rPr>
              <a:t>.  По своей конструкции здание считается одним из лучших в Европе и приспособлено для сложнейших постановок . </a:t>
            </a:r>
            <a:endParaRPr lang="ru-RU" sz="1400" dirty="0"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22238"/>
            <a:ext cx="8229600" cy="48736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АКВАПАРК ЛИМПОПО </a:t>
            </a:r>
            <a:endParaRPr lang="ru-RU" sz="3600" b="1" dirty="0"/>
          </a:p>
        </p:txBody>
      </p:sp>
      <p:pic>
        <p:nvPicPr>
          <p:cNvPr id="5" name="Содержимое 4" descr="9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1876" y="717114"/>
            <a:ext cx="480060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9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1066800"/>
            <a:ext cx="3020950" cy="4534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27432" y="3917514"/>
            <a:ext cx="632460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 Black" panose="020B0A04020102020204" pitchFamily="34" charset="0"/>
              </a:rPr>
              <a:t>В декабре 2005 года уральская столица - Екатеринбург пополнилась водным развлекательным комплексом </a:t>
            </a:r>
            <a:r>
              <a:rPr lang="ru-RU" sz="1600" b="1" dirty="0" err="1" smtClean="0">
                <a:latin typeface="Arial Black" panose="020B0A04020102020204" pitchFamily="34" charset="0"/>
              </a:rPr>
              <a:t>Лимпопо</a:t>
            </a:r>
            <a:r>
              <a:rPr lang="ru-RU" sz="1600" b="1" dirty="0" smtClean="0">
                <a:latin typeface="Arial Black" panose="020B0A04020102020204" pitchFamily="34" charset="0"/>
              </a:rPr>
              <a:t>. </a:t>
            </a:r>
          </a:p>
          <a:p>
            <a:r>
              <a:rPr lang="ru-RU" sz="1600" b="1" dirty="0" smtClean="0">
                <a:latin typeface="Arial Black" panose="020B0A04020102020204" pitchFamily="34" charset="0"/>
              </a:rPr>
              <a:t>По габаритам, площади и количеству водных аттракционов аквапарк принято считать уникальным сооружением. Для любителей активного отдыха представлены такие аттракционы, как Водопад, Невесомость, Анаконда, </a:t>
            </a:r>
            <a:r>
              <a:rPr lang="ru-RU" sz="1600" b="1" dirty="0" err="1" smtClean="0">
                <a:latin typeface="Arial Black" panose="020B0A04020102020204" pitchFamily="34" charset="0"/>
              </a:rPr>
              <a:t>Гидротруба</a:t>
            </a:r>
            <a:r>
              <a:rPr lang="ru-RU" sz="1600" b="1" dirty="0" smtClean="0">
                <a:latin typeface="Arial Black" panose="020B0A04020102020204" pitchFamily="34" charset="0"/>
              </a:rPr>
              <a:t>. В комплекс, помимо всего, входит великое множество бассейнов, парилок, баров, ресторанов, зон отдыха, </a:t>
            </a:r>
            <a:r>
              <a:rPr lang="ru-RU" sz="1600" b="1" dirty="0" err="1" smtClean="0">
                <a:latin typeface="Arial Black" panose="020B0A04020102020204" pitchFamily="34" charset="0"/>
              </a:rPr>
              <a:t>спа-салонов</a:t>
            </a:r>
            <a:r>
              <a:rPr lang="ru-RU" sz="1400" dirty="0" smtClean="0"/>
              <a:t>.</a:t>
            </a: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 smtClean="0"/>
          </a:p>
          <a:p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929</TotalTime>
  <Words>595</Words>
  <Application>Microsoft Office PowerPoint</Application>
  <PresentationFormat>Экран (4:3)</PresentationFormat>
  <Paragraphs>69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Aharoni</vt:lpstr>
      <vt:lpstr>Arial</vt:lpstr>
      <vt:lpstr>Arial Black</vt:lpstr>
      <vt:lpstr>Book Antiqua</vt:lpstr>
      <vt:lpstr>Lucida Sans</vt:lpstr>
      <vt:lpstr>Times New Roman</vt:lpstr>
      <vt:lpstr>Office Theme</vt:lpstr>
      <vt:lpstr>Презентация PowerPoint</vt:lpstr>
      <vt:lpstr>СПОРТИВНЫЙ ЦЕНТР  ВЕРХ-ИСЕТСКИЙ</vt:lpstr>
      <vt:lpstr>ДВОРЕЦ МОЛОДЁЖИ</vt:lpstr>
      <vt:lpstr>ВЕЧНЫЙ ОГОНЬ</vt:lpstr>
      <vt:lpstr>ПАМЯТНИК ОСНОВАТЕЛЯМ ГОРОДА В.Н. ТАТИЩЕВУ и В.И. ДЕ ГЕНИНУ</vt:lpstr>
      <vt:lpstr>ТЕАТР КУКОЛ</vt:lpstr>
      <vt:lpstr>ЕКАТЕРИНБУРГСКИЙ ГОСУДАРСТВЕННЫЙ АКАДЕМИЧЕСКИЙ ТЕАТР  ОПЕРЫ И БАЛЕТА</vt:lpstr>
      <vt:lpstr>ЕКАТЕРИНБУРГСКИЙ ГОСУДАРСТВЕННЫЙ  ЦИРК</vt:lpstr>
      <vt:lpstr>АКВАПАРК ЛИМПОПО </vt:lpstr>
      <vt:lpstr>ЗООПАРК</vt:lpstr>
      <vt:lpstr>ПАРК МАЯКОВСКОГО</vt:lpstr>
      <vt:lpstr>Презентация PowerPoint</vt:lpstr>
      <vt:lpstr>ДОМ - МУЗЕЙ П.П. БАЖОВА</vt:lpstr>
      <vt:lpstr>МУЗЕЙ ИСТОРИИ ЕКАТЕРИНБУРГА</vt:lpstr>
      <vt:lpstr>ЗДАНИЕ СВЕРДЛОВСКОГО  ГОРОДСКОГО СОВЕТА</vt:lpstr>
      <vt:lpstr>ХРАМ НА КРОВИ</vt:lpstr>
      <vt:lpstr>ПЛОТИНА ГОРОДСКОГО ПУДА  НА РЕКЕ ИСЕТЬ</vt:lpstr>
      <vt:lpstr>СПАСИБО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 Загайнова</dc:creator>
  <cp:lastModifiedBy>1</cp:lastModifiedBy>
  <cp:revision>61</cp:revision>
  <dcterms:created xsi:type="dcterms:W3CDTF">2016-10-28T05:54:19Z</dcterms:created>
  <dcterms:modified xsi:type="dcterms:W3CDTF">2016-11-01T11:24:47Z</dcterms:modified>
</cp:coreProperties>
</file>